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7" r:id="rId2"/>
    <p:sldId id="284" r:id="rId3"/>
    <p:sldId id="261" r:id="rId4"/>
    <p:sldId id="278" r:id="rId5"/>
    <p:sldId id="282" r:id="rId6"/>
    <p:sldId id="283" r:id="rId7"/>
    <p:sldId id="277" r:id="rId8"/>
    <p:sldId id="279" r:id="rId9"/>
    <p:sldId id="264" r:id="rId10"/>
  </p:sldIdLst>
  <p:sldSz cx="10383838" cy="7254875"/>
  <p:notesSz cx="6858000" cy="9144000"/>
  <p:defaultTextStyle>
    <a:defPPr>
      <a:defRPr lang="ru-RU"/>
    </a:defPPr>
    <a:lvl1pPr marL="0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884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767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651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534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416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300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184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067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85">
          <p15:clr>
            <a:srgbClr val="A4A3A4"/>
          </p15:clr>
        </p15:guide>
        <p15:guide id="4" pos="32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36" y="-108"/>
      </p:cViewPr>
      <p:guideLst>
        <p:guide orient="horz" pos="2160"/>
        <p:guide orient="horz" pos="2285"/>
        <p:guide pos="3840"/>
        <p:guide pos="3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DA737-0835-45D2-8D67-5BFC547E79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A673527-B8FD-4CA6-9185-24F23E3875D8}">
      <dgm:prSet phldrT="[Текст]"/>
      <dgm:spPr/>
      <dgm:t>
        <a:bodyPr/>
        <a:lstStyle/>
        <a:p>
          <a:r>
            <a:rPr lang="ru-RU" dirty="0" smtClean="0"/>
            <a:t>Запрос</a:t>
          </a:r>
          <a:endParaRPr lang="ru-RU" dirty="0"/>
        </a:p>
      </dgm:t>
    </dgm:pt>
    <dgm:pt modelId="{32BD2DAF-2B03-416F-8A41-B840B71EC51E}" type="parTrans" cxnId="{9F685639-3B8F-45FF-AD50-E800A925B5EB}">
      <dgm:prSet/>
      <dgm:spPr/>
      <dgm:t>
        <a:bodyPr/>
        <a:lstStyle/>
        <a:p>
          <a:endParaRPr lang="ru-RU"/>
        </a:p>
      </dgm:t>
    </dgm:pt>
    <dgm:pt modelId="{11E96DA0-7AC0-4F71-999E-428942BB5EFD}" type="sibTrans" cxnId="{9F685639-3B8F-45FF-AD50-E800A925B5EB}">
      <dgm:prSet/>
      <dgm:spPr/>
      <dgm:t>
        <a:bodyPr/>
        <a:lstStyle/>
        <a:p>
          <a:endParaRPr lang="ru-RU"/>
        </a:p>
      </dgm:t>
    </dgm:pt>
    <dgm:pt modelId="{2EC92404-029C-4950-B720-554D2C9039F2}">
      <dgm:prSet phldrT="[Текст]"/>
      <dgm:spPr/>
      <dgm:t>
        <a:bodyPr/>
        <a:lstStyle/>
        <a:p>
          <a:r>
            <a:rPr lang="ru-RU" dirty="0" smtClean="0"/>
            <a:t>Самооценка </a:t>
          </a:r>
          <a:endParaRPr lang="ru-RU" dirty="0"/>
        </a:p>
      </dgm:t>
    </dgm:pt>
    <dgm:pt modelId="{EE028842-FCAF-4D1C-9E4B-10181F593C35}" type="parTrans" cxnId="{0AD2C4C6-B18A-48C3-A2ED-A18FDA702841}">
      <dgm:prSet/>
      <dgm:spPr/>
      <dgm:t>
        <a:bodyPr/>
        <a:lstStyle/>
        <a:p>
          <a:endParaRPr lang="ru-RU"/>
        </a:p>
      </dgm:t>
    </dgm:pt>
    <dgm:pt modelId="{3605C00A-BCDB-4043-ADB2-27ABBBB7BC9E}" type="sibTrans" cxnId="{0AD2C4C6-B18A-48C3-A2ED-A18FDA702841}">
      <dgm:prSet/>
      <dgm:spPr/>
      <dgm:t>
        <a:bodyPr/>
        <a:lstStyle/>
        <a:p>
          <a:endParaRPr lang="ru-RU"/>
        </a:p>
      </dgm:t>
    </dgm:pt>
    <dgm:pt modelId="{4318180E-D6A4-4637-95BC-4259A3C5A3A0}">
      <dgm:prSet phldrT="[Текст]"/>
      <dgm:spPr/>
      <dgm:t>
        <a:bodyPr/>
        <a:lstStyle/>
        <a:p>
          <a:r>
            <a:rPr lang="ru-RU" dirty="0" smtClean="0"/>
            <a:t>Капитализация</a:t>
          </a:r>
          <a:endParaRPr lang="ru-RU" dirty="0"/>
        </a:p>
      </dgm:t>
    </dgm:pt>
    <dgm:pt modelId="{BF629824-50DC-4989-9429-7C006B93F274}" type="parTrans" cxnId="{34EB0CED-01D8-4407-BFF9-B81A401DE93D}">
      <dgm:prSet/>
      <dgm:spPr/>
      <dgm:t>
        <a:bodyPr/>
        <a:lstStyle/>
        <a:p>
          <a:endParaRPr lang="ru-RU"/>
        </a:p>
      </dgm:t>
    </dgm:pt>
    <dgm:pt modelId="{1C257086-C475-4754-A0AA-DBA92C46A0C1}" type="sibTrans" cxnId="{34EB0CED-01D8-4407-BFF9-B81A401DE93D}">
      <dgm:prSet/>
      <dgm:spPr/>
      <dgm:t>
        <a:bodyPr/>
        <a:lstStyle/>
        <a:p>
          <a:endParaRPr lang="ru-RU"/>
        </a:p>
      </dgm:t>
    </dgm:pt>
    <dgm:pt modelId="{6C924DCD-134B-4B49-BE68-5F06631DFAC3}">
      <dgm:prSet phldrT="[Текст]"/>
      <dgm:spPr/>
      <dgm:t>
        <a:bodyPr/>
        <a:lstStyle/>
        <a:p>
          <a:r>
            <a:rPr lang="ru-RU" dirty="0" smtClean="0"/>
            <a:t>Маршрут, план, программа</a:t>
          </a:r>
          <a:endParaRPr lang="ru-RU" dirty="0"/>
        </a:p>
      </dgm:t>
    </dgm:pt>
    <dgm:pt modelId="{A06E1F2B-0387-4BA7-B83C-24C00012BD06}" type="parTrans" cxnId="{1C20CA23-E81E-4118-A0DF-971F96DB3F61}">
      <dgm:prSet/>
      <dgm:spPr/>
      <dgm:t>
        <a:bodyPr/>
        <a:lstStyle/>
        <a:p>
          <a:endParaRPr lang="ru-RU"/>
        </a:p>
      </dgm:t>
    </dgm:pt>
    <dgm:pt modelId="{57479C11-2C9D-4B3A-A3D6-42EA6B10DC6F}" type="sibTrans" cxnId="{1C20CA23-E81E-4118-A0DF-971F96DB3F61}">
      <dgm:prSet/>
      <dgm:spPr/>
      <dgm:t>
        <a:bodyPr/>
        <a:lstStyle/>
        <a:p>
          <a:endParaRPr lang="ru-RU"/>
        </a:p>
      </dgm:t>
    </dgm:pt>
    <dgm:pt modelId="{5DC473FF-91A5-4DCE-8F3A-F06FB54952CF}">
      <dgm:prSet phldrT="[Текст]"/>
      <dgm:spPr/>
      <dgm:t>
        <a:bodyPr/>
        <a:lstStyle/>
        <a:p>
          <a:r>
            <a:rPr lang="ru-RU" dirty="0" smtClean="0"/>
            <a:t>Карта ресурсов </a:t>
          </a:r>
          <a:endParaRPr lang="ru-RU" dirty="0"/>
        </a:p>
      </dgm:t>
    </dgm:pt>
    <dgm:pt modelId="{9489E5D1-B6F5-451F-9FE5-3D992AB52B8E}" type="parTrans" cxnId="{0BD3B81D-EC28-4217-9C59-F080BFB2DC14}">
      <dgm:prSet/>
      <dgm:spPr/>
      <dgm:t>
        <a:bodyPr/>
        <a:lstStyle/>
        <a:p>
          <a:endParaRPr lang="ru-RU"/>
        </a:p>
      </dgm:t>
    </dgm:pt>
    <dgm:pt modelId="{E322AD8D-2B75-4BDC-AAEA-22E107E7C121}" type="sibTrans" cxnId="{0BD3B81D-EC28-4217-9C59-F080BFB2DC14}">
      <dgm:prSet/>
      <dgm:spPr/>
      <dgm:t>
        <a:bodyPr/>
        <a:lstStyle/>
        <a:p>
          <a:endParaRPr lang="ru-RU"/>
        </a:p>
      </dgm:t>
    </dgm:pt>
    <dgm:pt modelId="{F095738D-E7E9-43EF-8545-B7E25C765D30}" type="pres">
      <dgm:prSet presAssocID="{72ADA737-0835-45D2-8D67-5BFC547E79A5}" presName="CompostProcess" presStyleCnt="0">
        <dgm:presLayoutVars>
          <dgm:dir/>
          <dgm:resizeHandles val="exact"/>
        </dgm:presLayoutVars>
      </dgm:prSet>
      <dgm:spPr/>
    </dgm:pt>
    <dgm:pt modelId="{40230DFA-38E8-406E-ACD4-B739D097482A}" type="pres">
      <dgm:prSet presAssocID="{72ADA737-0835-45D2-8D67-5BFC547E79A5}" presName="arrow" presStyleLbl="bgShp" presStyleIdx="0" presStyleCnt="1"/>
      <dgm:spPr/>
    </dgm:pt>
    <dgm:pt modelId="{AC3DA788-6036-4DF8-82EF-7853B0B5850C}" type="pres">
      <dgm:prSet presAssocID="{72ADA737-0835-45D2-8D67-5BFC547E79A5}" presName="linearProcess" presStyleCnt="0"/>
      <dgm:spPr/>
    </dgm:pt>
    <dgm:pt modelId="{865E2ABC-C764-490E-B99E-D561BCCC2E7A}" type="pres">
      <dgm:prSet presAssocID="{FA673527-B8FD-4CA6-9185-24F23E3875D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6D4AA-E939-45F2-AAA4-F49F37EA9B78}" type="pres">
      <dgm:prSet presAssocID="{11E96DA0-7AC0-4F71-999E-428942BB5EFD}" presName="sibTrans" presStyleCnt="0"/>
      <dgm:spPr/>
    </dgm:pt>
    <dgm:pt modelId="{560E9584-1DD7-4E0F-B362-57993CBC511F}" type="pres">
      <dgm:prSet presAssocID="{5DC473FF-91A5-4DCE-8F3A-F06FB54952C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C14F2-99B7-4930-8DE1-2A73C0930599}" type="pres">
      <dgm:prSet presAssocID="{E322AD8D-2B75-4BDC-AAEA-22E107E7C121}" presName="sibTrans" presStyleCnt="0"/>
      <dgm:spPr/>
    </dgm:pt>
    <dgm:pt modelId="{824FA6D9-1FD6-4846-9261-E27FA7B294B6}" type="pres">
      <dgm:prSet presAssocID="{6C924DCD-134B-4B49-BE68-5F06631DFAC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452F6-7610-441A-87D1-B6BA6A9E9D8D}" type="pres">
      <dgm:prSet presAssocID="{57479C11-2C9D-4B3A-A3D6-42EA6B10DC6F}" presName="sibTrans" presStyleCnt="0"/>
      <dgm:spPr/>
    </dgm:pt>
    <dgm:pt modelId="{BB99DEA5-2166-4FB5-BD51-E4064258CB7B}" type="pres">
      <dgm:prSet presAssocID="{2EC92404-029C-4950-B720-554D2C9039F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8775F-6951-4712-AEAE-016C80C4B8A6}" type="pres">
      <dgm:prSet presAssocID="{3605C00A-BCDB-4043-ADB2-27ABBBB7BC9E}" presName="sibTrans" presStyleCnt="0"/>
      <dgm:spPr/>
    </dgm:pt>
    <dgm:pt modelId="{A24A3212-2497-436D-A28A-A47C925EE557}" type="pres">
      <dgm:prSet presAssocID="{4318180E-D6A4-4637-95BC-4259A3C5A3A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155443-0DCD-4551-A066-B77A258D0D2D}" type="presOf" srcId="{5DC473FF-91A5-4DCE-8F3A-F06FB54952CF}" destId="{560E9584-1DD7-4E0F-B362-57993CBC511F}" srcOrd="0" destOrd="0" presId="urn:microsoft.com/office/officeart/2005/8/layout/hProcess9"/>
    <dgm:cxn modelId="{34EB0CED-01D8-4407-BFF9-B81A401DE93D}" srcId="{72ADA737-0835-45D2-8D67-5BFC547E79A5}" destId="{4318180E-D6A4-4637-95BC-4259A3C5A3A0}" srcOrd="4" destOrd="0" parTransId="{BF629824-50DC-4989-9429-7C006B93F274}" sibTransId="{1C257086-C475-4754-A0AA-DBA92C46A0C1}"/>
    <dgm:cxn modelId="{0AD2C4C6-B18A-48C3-A2ED-A18FDA702841}" srcId="{72ADA737-0835-45D2-8D67-5BFC547E79A5}" destId="{2EC92404-029C-4950-B720-554D2C9039F2}" srcOrd="3" destOrd="0" parTransId="{EE028842-FCAF-4D1C-9E4B-10181F593C35}" sibTransId="{3605C00A-BCDB-4043-ADB2-27ABBBB7BC9E}"/>
    <dgm:cxn modelId="{1C20CA23-E81E-4118-A0DF-971F96DB3F61}" srcId="{72ADA737-0835-45D2-8D67-5BFC547E79A5}" destId="{6C924DCD-134B-4B49-BE68-5F06631DFAC3}" srcOrd="2" destOrd="0" parTransId="{A06E1F2B-0387-4BA7-B83C-24C00012BD06}" sibTransId="{57479C11-2C9D-4B3A-A3D6-42EA6B10DC6F}"/>
    <dgm:cxn modelId="{2D3B1401-9C8E-419F-97EB-8D91514C703E}" type="presOf" srcId="{4318180E-D6A4-4637-95BC-4259A3C5A3A0}" destId="{A24A3212-2497-436D-A28A-A47C925EE557}" srcOrd="0" destOrd="0" presId="urn:microsoft.com/office/officeart/2005/8/layout/hProcess9"/>
    <dgm:cxn modelId="{7DE65306-36E4-489E-A89B-1CE2868D288A}" type="presOf" srcId="{FA673527-B8FD-4CA6-9185-24F23E3875D8}" destId="{865E2ABC-C764-490E-B99E-D561BCCC2E7A}" srcOrd="0" destOrd="0" presId="urn:microsoft.com/office/officeart/2005/8/layout/hProcess9"/>
    <dgm:cxn modelId="{9F685639-3B8F-45FF-AD50-E800A925B5EB}" srcId="{72ADA737-0835-45D2-8D67-5BFC547E79A5}" destId="{FA673527-B8FD-4CA6-9185-24F23E3875D8}" srcOrd="0" destOrd="0" parTransId="{32BD2DAF-2B03-416F-8A41-B840B71EC51E}" sibTransId="{11E96DA0-7AC0-4F71-999E-428942BB5EFD}"/>
    <dgm:cxn modelId="{282D5C04-4B08-4949-BF42-7BD2F3A226DB}" type="presOf" srcId="{2EC92404-029C-4950-B720-554D2C9039F2}" destId="{BB99DEA5-2166-4FB5-BD51-E4064258CB7B}" srcOrd="0" destOrd="0" presId="urn:microsoft.com/office/officeart/2005/8/layout/hProcess9"/>
    <dgm:cxn modelId="{0BD3B81D-EC28-4217-9C59-F080BFB2DC14}" srcId="{72ADA737-0835-45D2-8D67-5BFC547E79A5}" destId="{5DC473FF-91A5-4DCE-8F3A-F06FB54952CF}" srcOrd="1" destOrd="0" parTransId="{9489E5D1-B6F5-451F-9FE5-3D992AB52B8E}" sibTransId="{E322AD8D-2B75-4BDC-AAEA-22E107E7C121}"/>
    <dgm:cxn modelId="{C6BE9EE2-830D-43F7-9FBF-A37FA695DEA2}" type="presOf" srcId="{72ADA737-0835-45D2-8D67-5BFC547E79A5}" destId="{F095738D-E7E9-43EF-8545-B7E25C765D30}" srcOrd="0" destOrd="0" presId="urn:microsoft.com/office/officeart/2005/8/layout/hProcess9"/>
    <dgm:cxn modelId="{6F1512E4-4D72-4E44-9118-E4C196FE0858}" type="presOf" srcId="{6C924DCD-134B-4B49-BE68-5F06631DFAC3}" destId="{824FA6D9-1FD6-4846-9261-E27FA7B294B6}" srcOrd="0" destOrd="0" presId="urn:microsoft.com/office/officeart/2005/8/layout/hProcess9"/>
    <dgm:cxn modelId="{6B45F789-CEC5-4D8C-AF8E-3219D947812F}" type="presParOf" srcId="{F095738D-E7E9-43EF-8545-B7E25C765D30}" destId="{40230DFA-38E8-406E-ACD4-B739D097482A}" srcOrd="0" destOrd="0" presId="urn:microsoft.com/office/officeart/2005/8/layout/hProcess9"/>
    <dgm:cxn modelId="{ADB36A7A-5CFD-4369-8E52-38412A1658B3}" type="presParOf" srcId="{F095738D-E7E9-43EF-8545-B7E25C765D30}" destId="{AC3DA788-6036-4DF8-82EF-7853B0B5850C}" srcOrd="1" destOrd="0" presId="urn:microsoft.com/office/officeart/2005/8/layout/hProcess9"/>
    <dgm:cxn modelId="{8F72C3BF-DC96-45A5-9B80-C5A646B2E5DA}" type="presParOf" srcId="{AC3DA788-6036-4DF8-82EF-7853B0B5850C}" destId="{865E2ABC-C764-490E-B99E-D561BCCC2E7A}" srcOrd="0" destOrd="0" presId="urn:microsoft.com/office/officeart/2005/8/layout/hProcess9"/>
    <dgm:cxn modelId="{CD272DF2-2708-436A-9596-90BD8F70CEF4}" type="presParOf" srcId="{AC3DA788-6036-4DF8-82EF-7853B0B5850C}" destId="{6E56D4AA-E939-45F2-AAA4-F49F37EA9B78}" srcOrd="1" destOrd="0" presId="urn:microsoft.com/office/officeart/2005/8/layout/hProcess9"/>
    <dgm:cxn modelId="{98477536-2533-4823-ABE6-8057A5267B66}" type="presParOf" srcId="{AC3DA788-6036-4DF8-82EF-7853B0B5850C}" destId="{560E9584-1DD7-4E0F-B362-57993CBC511F}" srcOrd="2" destOrd="0" presId="urn:microsoft.com/office/officeart/2005/8/layout/hProcess9"/>
    <dgm:cxn modelId="{5A2FD60E-0F59-4688-959D-DF4CBB4F5E6E}" type="presParOf" srcId="{AC3DA788-6036-4DF8-82EF-7853B0B5850C}" destId="{D4DC14F2-99B7-4930-8DE1-2A73C0930599}" srcOrd="3" destOrd="0" presId="urn:microsoft.com/office/officeart/2005/8/layout/hProcess9"/>
    <dgm:cxn modelId="{4046EB5D-9EDC-4CFC-BE58-8E383E08BF8D}" type="presParOf" srcId="{AC3DA788-6036-4DF8-82EF-7853B0B5850C}" destId="{824FA6D9-1FD6-4846-9261-E27FA7B294B6}" srcOrd="4" destOrd="0" presId="urn:microsoft.com/office/officeart/2005/8/layout/hProcess9"/>
    <dgm:cxn modelId="{3EBAF10E-D311-42DC-A641-3B4F6DE45D63}" type="presParOf" srcId="{AC3DA788-6036-4DF8-82EF-7853B0B5850C}" destId="{905452F6-7610-441A-87D1-B6BA6A9E9D8D}" srcOrd="5" destOrd="0" presId="urn:microsoft.com/office/officeart/2005/8/layout/hProcess9"/>
    <dgm:cxn modelId="{233C1A03-6308-4772-BB31-7E43FB880A6D}" type="presParOf" srcId="{AC3DA788-6036-4DF8-82EF-7853B0B5850C}" destId="{BB99DEA5-2166-4FB5-BD51-E4064258CB7B}" srcOrd="6" destOrd="0" presId="urn:microsoft.com/office/officeart/2005/8/layout/hProcess9"/>
    <dgm:cxn modelId="{552FA264-72D8-4760-BAEA-06A2B0F0306D}" type="presParOf" srcId="{AC3DA788-6036-4DF8-82EF-7853B0B5850C}" destId="{44B8775F-6951-4712-AEAE-016C80C4B8A6}" srcOrd="7" destOrd="0" presId="urn:microsoft.com/office/officeart/2005/8/layout/hProcess9"/>
    <dgm:cxn modelId="{481DA42C-98D3-4C08-8A91-2882A507B369}" type="presParOf" srcId="{AC3DA788-6036-4DF8-82EF-7853B0B5850C}" destId="{A24A3212-2497-436D-A28A-A47C925EE55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30DFA-38E8-406E-ACD4-B739D097482A}">
      <dsp:nvSpPr>
        <dsp:cNvPr id="0" name=""/>
        <dsp:cNvSpPr/>
      </dsp:nvSpPr>
      <dsp:spPr>
        <a:xfrm>
          <a:off x="669726" y="0"/>
          <a:ext cx="7590234" cy="36766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E2ABC-C764-490E-B99E-D561BCCC2E7A}">
      <dsp:nvSpPr>
        <dsp:cNvPr id="0" name=""/>
        <dsp:cNvSpPr/>
      </dsp:nvSpPr>
      <dsp:spPr>
        <a:xfrm>
          <a:off x="3924" y="1102995"/>
          <a:ext cx="1715738" cy="1470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Запрос</a:t>
          </a:r>
          <a:endParaRPr lang="ru-RU" sz="1700" kern="1200" dirty="0"/>
        </a:p>
      </dsp:txBody>
      <dsp:txXfrm>
        <a:off x="75716" y="1174787"/>
        <a:ext cx="1572154" cy="1327076"/>
      </dsp:txXfrm>
    </dsp:sp>
    <dsp:sp modelId="{560E9584-1DD7-4E0F-B362-57993CBC511F}">
      <dsp:nvSpPr>
        <dsp:cNvPr id="0" name=""/>
        <dsp:cNvSpPr/>
      </dsp:nvSpPr>
      <dsp:spPr>
        <a:xfrm>
          <a:off x="1805449" y="1102995"/>
          <a:ext cx="1715738" cy="1470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Карта ресурсов </a:t>
          </a:r>
          <a:endParaRPr lang="ru-RU" sz="1700" kern="1200" dirty="0"/>
        </a:p>
      </dsp:txBody>
      <dsp:txXfrm>
        <a:off x="1877241" y="1174787"/>
        <a:ext cx="1572154" cy="1327076"/>
      </dsp:txXfrm>
    </dsp:sp>
    <dsp:sp modelId="{824FA6D9-1FD6-4846-9261-E27FA7B294B6}">
      <dsp:nvSpPr>
        <dsp:cNvPr id="0" name=""/>
        <dsp:cNvSpPr/>
      </dsp:nvSpPr>
      <dsp:spPr>
        <a:xfrm>
          <a:off x="3606974" y="1102995"/>
          <a:ext cx="1715738" cy="1470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Маршрут, план, программа</a:t>
          </a:r>
          <a:endParaRPr lang="ru-RU" sz="1700" kern="1200" dirty="0"/>
        </a:p>
      </dsp:txBody>
      <dsp:txXfrm>
        <a:off x="3678766" y="1174787"/>
        <a:ext cx="1572154" cy="1327076"/>
      </dsp:txXfrm>
    </dsp:sp>
    <dsp:sp modelId="{BB99DEA5-2166-4FB5-BD51-E4064258CB7B}">
      <dsp:nvSpPr>
        <dsp:cNvPr id="0" name=""/>
        <dsp:cNvSpPr/>
      </dsp:nvSpPr>
      <dsp:spPr>
        <a:xfrm>
          <a:off x="5408500" y="1102995"/>
          <a:ext cx="1715738" cy="1470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Самооценка </a:t>
          </a:r>
          <a:endParaRPr lang="ru-RU" sz="1700" kern="1200" dirty="0"/>
        </a:p>
      </dsp:txBody>
      <dsp:txXfrm>
        <a:off x="5480292" y="1174787"/>
        <a:ext cx="1572154" cy="1327076"/>
      </dsp:txXfrm>
    </dsp:sp>
    <dsp:sp modelId="{A24A3212-2497-436D-A28A-A47C925EE557}">
      <dsp:nvSpPr>
        <dsp:cNvPr id="0" name=""/>
        <dsp:cNvSpPr/>
      </dsp:nvSpPr>
      <dsp:spPr>
        <a:xfrm>
          <a:off x="7210025" y="1102995"/>
          <a:ext cx="1715738" cy="1470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Капитализация</a:t>
          </a:r>
          <a:endParaRPr lang="ru-RU" sz="1700" kern="1200" dirty="0"/>
        </a:p>
      </dsp:txBody>
      <dsp:txXfrm>
        <a:off x="7281817" y="1174787"/>
        <a:ext cx="1572154" cy="132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1143000"/>
            <a:ext cx="4416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884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7767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651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5534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9416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300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184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1067" algn="l" defTabSz="10077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981" y="1187316"/>
            <a:ext cx="7787879" cy="2525771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981" y="3810489"/>
            <a:ext cx="7787879" cy="1751582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884" indent="0" algn="ctr">
              <a:buNone/>
              <a:defRPr sz="2200"/>
            </a:lvl2pPr>
            <a:lvl3pPr marL="1007767" indent="0" algn="ctr">
              <a:buNone/>
              <a:defRPr sz="2000"/>
            </a:lvl3pPr>
            <a:lvl4pPr marL="1511651" indent="0" algn="ctr">
              <a:buNone/>
              <a:defRPr sz="1800"/>
            </a:lvl4pPr>
            <a:lvl5pPr marL="2015534" indent="0" algn="ctr">
              <a:buNone/>
              <a:defRPr sz="1800"/>
            </a:lvl5pPr>
            <a:lvl6pPr marL="2519416" indent="0" algn="ctr">
              <a:buNone/>
              <a:defRPr sz="1800"/>
            </a:lvl6pPr>
            <a:lvl7pPr marL="3023300" indent="0" algn="ctr">
              <a:buNone/>
              <a:defRPr sz="1800"/>
            </a:lvl7pPr>
            <a:lvl8pPr marL="3527184" indent="0" algn="ctr">
              <a:buNone/>
              <a:defRPr sz="1800"/>
            </a:lvl8pPr>
            <a:lvl9pPr marL="4031067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25.07.2018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7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25.07.2018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8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0936" y="386255"/>
            <a:ext cx="2239015" cy="61481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891" y="386255"/>
            <a:ext cx="6587247" cy="61481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25.07.2018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2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71990" y="6394586"/>
            <a:ext cx="2336364" cy="38625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65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25.07.2018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3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81" y="1808684"/>
            <a:ext cx="8956060" cy="3017826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481" y="4855060"/>
            <a:ext cx="8956060" cy="1587003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0388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7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116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155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194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23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271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310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25.07.2018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51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889" y="1931274"/>
            <a:ext cx="4413131" cy="4603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818" y="1931274"/>
            <a:ext cx="4413131" cy="4603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25.07.2018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0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1" y="386256"/>
            <a:ext cx="8956060" cy="14022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242" y="1778453"/>
            <a:ext cx="4392850" cy="87159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84" indent="0">
              <a:buNone/>
              <a:defRPr sz="2200" b="1"/>
            </a:lvl2pPr>
            <a:lvl3pPr marL="1007767" indent="0">
              <a:buNone/>
              <a:defRPr sz="2000" b="1"/>
            </a:lvl3pPr>
            <a:lvl4pPr marL="1511651" indent="0">
              <a:buNone/>
              <a:defRPr sz="1800" b="1"/>
            </a:lvl4pPr>
            <a:lvl5pPr marL="2015534" indent="0">
              <a:buNone/>
              <a:defRPr sz="1800" b="1"/>
            </a:lvl5pPr>
            <a:lvl6pPr marL="2519416" indent="0">
              <a:buNone/>
              <a:defRPr sz="1800" b="1"/>
            </a:lvl6pPr>
            <a:lvl7pPr marL="3023300" indent="0">
              <a:buNone/>
              <a:defRPr sz="1800" b="1"/>
            </a:lvl7pPr>
            <a:lvl8pPr marL="3527184" indent="0">
              <a:buNone/>
              <a:defRPr sz="1800" b="1"/>
            </a:lvl8pPr>
            <a:lvl9pPr marL="403106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242" y="2650045"/>
            <a:ext cx="4392850" cy="3897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818" y="1778453"/>
            <a:ext cx="4414484" cy="87159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84" indent="0">
              <a:buNone/>
              <a:defRPr sz="2200" b="1"/>
            </a:lvl2pPr>
            <a:lvl3pPr marL="1007767" indent="0">
              <a:buNone/>
              <a:defRPr sz="2000" b="1"/>
            </a:lvl3pPr>
            <a:lvl4pPr marL="1511651" indent="0">
              <a:buNone/>
              <a:defRPr sz="1800" b="1"/>
            </a:lvl4pPr>
            <a:lvl5pPr marL="2015534" indent="0">
              <a:buNone/>
              <a:defRPr sz="1800" b="1"/>
            </a:lvl5pPr>
            <a:lvl6pPr marL="2519416" indent="0">
              <a:buNone/>
              <a:defRPr sz="1800" b="1"/>
            </a:lvl6pPr>
            <a:lvl7pPr marL="3023300" indent="0">
              <a:buNone/>
              <a:defRPr sz="1800" b="1"/>
            </a:lvl7pPr>
            <a:lvl8pPr marL="3527184" indent="0">
              <a:buNone/>
              <a:defRPr sz="1800" b="1"/>
            </a:lvl8pPr>
            <a:lvl9pPr marL="403106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818" y="2650045"/>
            <a:ext cx="4414484" cy="3897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25.07.2018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3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25.07.2018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3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25.07.2018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1" y="483658"/>
            <a:ext cx="3349058" cy="169280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484" y="1044571"/>
            <a:ext cx="5256818" cy="515566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1" y="2176463"/>
            <a:ext cx="3349058" cy="4032166"/>
          </a:xfrm>
        </p:spPr>
        <p:txBody>
          <a:bodyPr/>
          <a:lstStyle>
            <a:lvl1pPr marL="0" indent="0">
              <a:buNone/>
              <a:defRPr sz="1800"/>
            </a:lvl1pPr>
            <a:lvl2pPr marL="503884" indent="0">
              <a:buNone/>
              <a:defRPr sz="1500"/>
            </a:lvl2pPr>
            <a:lvl3pPr marL="1007767" indent="0">
              <a:buNone/>
              <a:defRPr sz="1300"/>
            </a:lvl3pPr>
            <a:lvl4pPr marL="1511651" indent="0">
              <a:buNone/>
              <a:defRPr sz="1100"/>
            </a:lvl4pPr>
            <a:lvl5pPr marL="2015534" indent="0">
              <a:buNone/>
              <a:defRPr sz="1100"/>
            </a:lvl5pPr>
            <a:lvl6pPr marL="2519416" indent="0">
              <a:buNone/>
              <a:defRPr sz="1100"/>
            </a:lvl6pPr>
            <a:lvl7pPr marL="3023300" indent="0">
              <a:buNone/>
              <a:defRPr sz="1100"/>
            </a:lvl7pPr>
            <a:lvl8pPr marL="3527184" indent="0">
              <a:buNone/>
              <a:defRPr sz="1100"/>
            </a:lvl8pPr>
            <a:lvl9pPr marL="403106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25.07.2018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5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1" y="483658"/>
            <a:ext cx="3349058" cy="169280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4484" y="1044571"/>
            <a:ext cx="5256818" cy="5155663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884" indent="0">
              <a:buNone/>
              <a:defRPr sz="3100"/>
            </a:lvl2pPr>
            <a:lvl3pPr marL="1007767" indent="0">
              <a:buNone/>
              <a:defRPr sz="2600"/>
            </a:lvl3pPr>
            <a:lvl4pPr marL="1511651" indent="0">
              <a:buNone/>
              <a:defRPr sz="2200"/>
            </a:lvl4pPr>
            <a:lvl5pPr marL="2015534" indent="0">
              <a:buNone/>
              <a:defRPr sz="2200"/>
            </a:lvl5pPr>
            <a:lvl6pPr marL="2519416" indent="0">
              <a:buNone/>
              <a:defRPr sz="2200"/>
            </a:lvl6pPr>
            <a:lvl7pPr marL="3023300" indent="0">
              <a:buNone/>
              <a:defRPr sz="2200"/>
            </a:lvl7pPr>
            <a:lvl8pPr marL="3527184" indent="0">
              <a:buNone/>
              <a:defRPr sz="2200"/>
            </a:lvl8pPr>
            <a:lvl9pPr marL="4031067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241" y="2176463"/>
            <a:ext cx="3349058" cy="4032166"/>
          </a:xfrm>
        </p:spPr>
        <p:txBody>
          <a:bodyPr/>
          <a:lstStyle>
            <a:lvl1pPr marL="0" indent="0">
              <a:buNone/>
              <a:defRPr sz="1800"/>
            </a:lvl1pPr>
            <a:lvl2pPr marL="503884" indent="0">
              <a:buNone/>
              <a:defRPr sz="1500"/>
            </a:lvl2pPr>
            <a:lvl3pPr marL="1007767" indent="0">
              <a:buNone/>
              <a:defRPr sz="1300"/>
            </a:lvl3pPr>
            <a:lvl4pPr marL="1511651" indent="0">
              <a:buNone/>
              <a:defRPr sz="1100"/>
            </a:lvl4pPr>
            <a:lvl5pPr marL="2015534" indent="0">
              <a:buNone/>
              <a:defRPr sz="1100"/>
            </a:lvl5pPr>
            <a:lvl6pPr marL="2519416" indent="0">
              <a:buNone/>
              <a:defRPr sz="1100"/>
            </a:lvl6pPr>
            <a:lvl7pPr marL="3023300" indent="0">
              <a:buNone/>
              <a:defRPr sz="1100"/>
            </a:lvl7pPr>
            <a:lvl8pPr marL="3527184" indent="0">
              <a:buNone/>
              <a:defRPr sz="1100"/>
            </a:lvl8pPr>
            <a:lvl9pPr marL="403106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25.07.2018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5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889" y="386256"/>
            <a:ext cx="8956060" cy="1402274"/>
          </a:xfrm>
          <a:prstGeom prst="rect">
            <a:avLst/>
          </a:prstGeom>
        </p:spPr>
        <p:txBody>
          <a:bodyPr vert="horz" lIns="100776" tIns="50389" rIns="100776" bIns="503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889" y="1931274"/>
            <a:ext cx="8956060" cy="4603152"/>
          </a:xfrm>
          <a:prstGeom prst="rect">
            <a:avLst/>
          </a:prstGeom>
        </p:spPr>
        <p:txBody>
          <a:bodyPr vert="horz" lIns="100776" tIns="50389" rIns="100776" bIns="503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889" y="6724197"/>
            <a:ext cx="2336364" cy="386255"/>
          </a:xfrm>
          <a:prstGeom prst="rect">
            <a:avLst/>
          </a:prstGeom>
        </p:spPr>
        <p:txBody>
          <a:bodyPr vert="horz" lIns="100776" tIns="50389" rIns="100776" bIns="5038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25.07.2018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9648" y="6724197"/>
            <a:ext cx="3504545" cy="386255"/>
          </a:xfrm>
          <a:prstGeom prst="rect">
            <a:avLst/>
          </a:prstGeom>
        </p:spPr>
        <p:txBody>
          <a:bodyPr vert="horz" lIns="100776" tIns="50389" rIns="100776" bIns="5038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3585" y="6724197"/>
            <a:ext cx="2336364" cy="386255"/>
          </a:xfrm>
          <a:prstGeom prst="rect">
            <a:avLst/>
          </a:prstGeom>
        </p:spPr>
        <p:txBody>
          <a:bodyPr vert="horz" lIns="100776" tIns="50389" rIns="100776" bIns="5038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2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1007767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42" indent="-251942" algn="l" defTabSz="1007767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826" indent="-251942" algn="l" defTabSz="100776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09" indent="-251942" algn="l" defTabSz="100776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92" indent="-251942" algn="l" defTabSz="100776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76" indent="-251942" algn="l" defTabSz="100776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358" indent="-251942" algn="l" defTabSz="100776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242" indent="-251942" algn="l" defTabSz="100776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126" indent="-251942" algn="l" defTabSz="100776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009" indent="-251942" algn="l" defTabSz="100776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84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67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51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534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416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300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184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067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i.ts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3" y="1014519"/>
            <a:ext cx="9686925" cy="41089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4" y="109001"/>
            <a:ext cx="1702783" cy="737403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411373" y="5170514"/>
            <a:ext cx="9644063" cy="1858936"/>
          </a:xfrm>
          <a:prstGeom prst="rect">
            <a:avLst/>
          </a:prstGeom>
        </p:spPr>
        <p:txBody>
          <a:bodyPr lIns="100776" tIns="50389" rIns="100776" bIns="503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89509">
              <a:lnSpc>
                <a:spcPts val="2535"/>
              </a:lnSpc>
              <a:defRPr sz="1800">
                <a:solidFill>
                  <a:srgbClr val="000000"/>
                </a:solidFill>
              </a:defRPr>
            </a:pPr>
            <a:endParaRPr lang="ru-RU" sz="2600" b="1" dirty="0" smtClean="0">
              <a:solidFill>
                <a:srgbClr val="000000"/>
              </a:solidFill>
            </a:endParaRPr>
          </a:p>
          <a:p>
            <a:pPr algn="r" defTabSz="185738">
              <a:lnSpc>
                <a:spcPts val="2535"/>
              </a:lnSpc>
              <a:defRPr sz="1800">
                <a:solidFill>
                  <a:srgbClr val="000000"/>
                </a:solidFill>
              </a:defRPr>
            </a:pPr>
            <a:r>
              <a:rPr lang="ru-RU" sz="26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Сопровождение одаренных детей: пять ошибок педагогов и родителей</a:t>
            </a:r>
          </a:p>
          <a:p>
            <a:pPr algn="r" defTabSz="989509">
              <a:lnSpc>
                <a:spcPts val="2535"/>
              </a:lnSpc>
              <a:defRPr sz="1800">
                <a:solidFill>
                  <a:srgbClr val="000000"/>
                </a:solidFill>
              </a:defRPr>
            </a:pPr>
            <a:r>
              <a:rPr lang="ru-RU" sz="2600" b="1" dirty="0" smtClean="0">
                <a:solidFill>
                  <a:srgbClr val="000000"/>
                </a:solidFill>
              </a:rPr>
              <a:t>   </a:t>
            </a:r>
            <a:r>
              <a:rPr lang="ru-RU" sz="2000" b="1" dirty="0" smtClean="0">
                <a:solidFill>
                  <a:srgbClr val="000000"/>
                </a:solidFill>
              </a:rPr>
              <a:t>Е.А. Суханова, </a:t>
            </a:r>
            <a:r>
              <a:rPr lang="ru-RU" sz="2000" b="1" dirty="0" err="1" smtClean="0">
                <a:solidFill>
                  <a:srgbClr val="000000"/>
                </a:solidFill>
              </a:rPr>
              <a:t>к.п.н</a:t>
            </a:r>
            <a:r>
              <a:rPr lang="ru-RU" sz="2000" b="1" dirty="0" smtClean="0">
                <a:solidFill>
                  <a:srgbClr val="000000"/>
                </a:solidFill>
              </a:rPr>
              <a:t>., директор Института инноваций в образовании, </a:t>
            </a:r>
          </a:p>
          <a:p>
            <a:pPr algn="r" defTabSz="989509">
              <a:lnSpc>
                <a:spcPts val="2535"/>
              </a:lnSpc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rgbClr val="000000"/>
                </a:solidFill>
              </a:rPr>
              <a:t>заместитель проректора по учебной работе</a:t>
            </a:r>
            <a:r>
              <a:rPr lang="ru-RU" sz="2600" b="1" dirty="0" smtClean="0">
                <a:solidFill>
                  <a:srgbClr val="000000"/>
                </a:solidFill>
              </a:rPr>
              <a:t> </a:t>
            </a:r>
          </a:p>
          <a:p>
            <a:pPr algn="r" defTabSz="989509">
              <a:lnSpc>
                <a:spcPts val="2535"/>
              </a:lnSpc>
              <a:defRPr sz="1800">
                <a:solidFill>
                  <a:srgbClr val="000000"/>
                </a:solidFill>
              </a:defRPr>
            </a:pPr>
            <a:endParaRPr lang="ru-RU" sz="2600" b="1" dirty="0" smtClean="0">
              <a:solidFill>
                <a:srgbClr val="000000"/>
              </a:solidFill>
            </a:endParaRPr>
          </a:p>
          <a:p>
            <a:pPr algn="r" defTabSz="989509">
              <a:lnSpc>
                <a:spcPts val="2535"/>
              </a:lnSpc>
              <a:defRPr sz="1800">
                <a:solidFill>
                  <a:srgbClr val="000000"/>
                </a:solidFill>
              </a:defRPr>
            </a:pPr>
            <a:endParaRPr lang="ru-RU" sz="2600" b="1" dirty="0">
              <a:solidFill>
                <a:srgbClr val="000000"/>
              </a:solidFill>
            </a:endParaRPr>
          </a:p>
          <a:p>
            <a:pPr algn="r" defTabSz="989509">
              <a:lnSpc>
                <a:spcPts val="2535"/>
              </a:lnSpc>
              <a:defRPr sz="1800">
                <a:solidFill>
                  <a:srgbClr val="000000"/>
                </a:solidFill>
              </a:defRPr>
            </a:pPr>
            <a:r>
              <a:rPr lang="ru-RU" sz="2600" b="1" dirty="0">
                <a:solidFill>
                  <a:srgbClr val="000000"/>
                </a:solidFill>
              </a:rPr>
              <a:t>                               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86" y="44314"/>
            <a:ext cx="20002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Picture 2" descr="https://pp.userapi.com/c840436/v840436635/1c556/cvT5Y4uTm_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0"/>
          <a:stretch/>
        </p:blipFill>
        <p:spPr bwMode="auto">
          <a:xfrm>
            <a:off x="571499" y="138700"/>
            <a:ext cx="9155113" cy="686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2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"/>
          <p:cNvSpPr txBox="1">
            <a:spLocks/>
          </p:cNvSpPr>
          <p:nvPr/>
        </p:nvSpPr>
        <p:spPr>
          <a:xfrm>
            <a:off x="311532" y="1708212"/>
            <a:ext cx="3071077" cy="26217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0776" tIns="50389" rIns="100776" bIns="50389" rtlCol="0" anchor="ctr" anchorCtr="0">
            <a:no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200" b="1">
                <a:solidFill>
                  <a:schemeClr val="dk1"/>
                </a:solidFill>
                <a:latin typeface="Calibri" panose="020F050202020403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dk1"/>
                </a:solidFill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dk1"/>
                </a:solidFill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dk1"/>
                </a:solidFill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dk1"/>
                </a:solidFill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dk1"/>
                </a:solidFill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dk1"/>
                </a:solidFill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dk1"/>
                </a:solidFill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Талант (одаренность) как  набор генетических фрагментов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"/>
            <a:ext cx="10383838" cy="717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0776" tIns="50389" rIns="100776" bIns="50389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Понимание одаренности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835" y="871823"/>
            <a:ext cx="1647826" cy="717315"/>
          </a:xfrm>
          <a:prstGeom prst="rect">
            <a:avLst/>
          </a:prstGeom>
        </p:spPr>
        <p:txBody>
          <a:bodyPr wrap="none" lIns="100776" tIns="50389" rIns="100776" bIns="50389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XX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век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Стрелка влево 11"/>
          <p:cNvSpPr/>
          <p:nvPr/>
        </p:nvSpPr>
        <p:spPr>
          <a:xfrm flipH="1">
            <a:off x="3890376" y="2676182"/>
            <a:ext cx="2603085" cy="504483"/>
          </a:xfrm>
          <a:prstGeom prst="leftArrow">
            <a:avLst>
              <a:gd name="adj1" fmla="val 74550"/>
              <a:gd name="adj2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0776" tIns="50389" rIns="100776" bIns="50389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ru-RU" sz="2200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084294" y="4547373"/>
            <a:ext cx="6744642" cy="21768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76" tIns="50389" rIns="100776" bIns="50389" rtlCol="0" anchor="ctr"/>
          <a:lstStyle/>
          <a:p>
            <a:pPr algn="ctr"/>
            <a:r>
              <a:rPr lang="ru-RU" sz="2400" b="1" dirty="0" smtClean="0"/>
              <a:t>Необходимо учитывать, что одаренность: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проявляется </a:t>
            </a:r>
            <a:r>
              <a:rPr lang="ru-RU" sz="2400" dirty="0"/>
              <a:t>ситуационно, меняется со временем и личной </a:t>
            </a:r>
            <a:r>
              <a:rPr lang="ru-RU" sz="2400" dirty="0" smtClean="0"/>
              <a:t>активностью;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</a:t>
            </a:r>
            <a:r>
              <a:rPr lang="ru-RU" sz="2400" dirty="0" smtClean="0"/>
              <a:t>бусловлена наличием наставников;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востребована в массовых практиках.</a:t>
            </a:r>
            <a:endParaRPr lang="ru-RU" b="1" dirty="0"/>
          </a:p>
        </p:txBody>
      </p:sp>
      <p:sp>
        <p:nvSpPr>
          <p:cNvPr id="13" name="Shape 11"/>
          <p:cNvSpPr txBox="1">
            <a:spLocks/>
          </p:cNvSpPr>
          <p:nvPr/>
        </p:nvSpPr>
        <p:spPr>
          <a:xfrm>
            <a:off x="6709400" y="1708212"/>
            <a:ext cx="3303725" cy="2588353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0776" tIns="50389" rIns="100776" bIns="50389" rtlCol="0" anchor="ctr" anchorCtr="0">
            <a:no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200" b="1">
                <a:latin typeface="Calibri" panose="020F050202020403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ctr"/>
            <a:r>
              <a:rPr lang="ru-RU" dirty="0"/>
              <a:t>Талант как уникальная конфигурация </a:t>
            </a:r>
            <a:r>
              <a:rPr lang="ru-RU" dirty="0" smtClean="0"/>
              <a:t>разных факторов, влияющих на психику в целом и формируемая </a:t>
            </a:r>
            <a:r>
              <a:rPr lang="ru-RU" dirty="0"/>
              <a:t>личной активностью в специальных средах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84877" y="921634"/>
            <a:ext cx="1784081" cy="717315"/>
          </a:xfrm>
          <a:prstGeom prst="rect">
            <a:avLst/>
          </a:prstGeom>
        </p:spPr>
        <p:txBody>
          <a:bodyPr wrap="none" lIns="100776" tIns="50389" rIns="100776" bIns="50389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XXI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век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8" y="55214"/>
            <a:ext cx="1478271" cy="64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"/>
            <a:ext cx="10383838" cy="717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0776" tIns="50389" rIns="100776" bIns="50389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Понимание одаренности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833" y="911635"/>
            <a:ext cx="4042083" cy="711160"/>
          </a:xfrm>
          <a:prstGeom prst="rect">
            <a:avLst/>
          </a:prstGeom>
        </p:spPr>
        <p:txBody>
          <a:bodyPr vert="horz" lIns="100776" tIns="50389" rIns="100776" bIns="50389" rtlCol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Как проявляется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одаренность в какой-то сфере?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Shape 11"/>
          <p:cNvSpPr txBox="1">
            <a:spLocks/>
          </p:cNvSpPr>
          <p:nvPr/>
        </p:nvSpPr>
        <p:spPr>
          <a:xfrm>
            <a:off x="858213" y="2191873"/>
            <a:ext cx="4333706" cy="2943896"/>
          </a:xfrm>
          <a:prstGeom prst="rect">
            <a:avLst/>
          </a:prstGeom>
        </p:spPr>
        <p:txBody>
          <a:bodyPr vert="horz" lIns="100776" tIns="50389" rIns="100776" bIns="50389" rtlCol="0">
            <a:noAutofit/>
          </a:bodyPr>
          <a:lstStyle>
            <a:defPPr>
              <a:defRPr lang="ru-RU"/>
            </a:defPPr>
            <a:lvl1pPr marL="342900" indent="-342900" defTabSz="9144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/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 smtClean="0"/>
              <a:t>Ярко выраженный интерес, особая чувствительность </a:t>
            </a:r>
          </a:p>
          <a:p>
            <a:r>
              <a:rPr lang="ru-RU" dirty="0" smtClean="0"/>
              <a:t>Работоспособность, достижения и продуктивность</a:t>
            </a:r>
          </a:p>
          <a:p>
            <a:r>
              <a:rPr lang="ru-RU" dirty="0" smtClean="0"/>
              <a:t>Самостоятельность, </a:t>
            </a:r>
            <a:r>
              <a:rPr lang="ru-RU" dirty="0" err="1" smtClean="0"/>
              <a:t>самоорганизованность</a:t>
            </a:r>
            <a:r>
              <a:rPr lang="ru-RU" dirty="0" smtClean="0"/>
              <a:t>, новаторство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8" y="55214"/>
            <a:ext cx="1478271" cy="64017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784479" y="1049540"/>
            <a:ext cx="3623944" cy="489561"/>
          </a:xfrm>
          <a:prstGeom prst="rect">
            <a:avLst/>
          </a:prstGeom>
        </p:spPr>
        <p:txBody>
          <a:bodyPr vert="horz" lIns="100776" tIns="50389" rIns="100776" bIns="50389" rtlCol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Что ему необходимо?</a:t>
            </a:r>
          </a:p>
        </p:txBody>
      </p:sp>
      <p:sp>
        <p:nvSpPr>
          <p:cNvPr id="21" name="Shape 11"/>
          <p:cNvSpPr txBox="1">
            <a:spLocks/>
          </p:cNvSpPr>
          <p:nvPr/>
        </p:nvSpPr>
        <p:spPr>
          <a:xfrm>
            <a:off x="6089083" y="2099189"/>
            <a:ext cx="3307318" cy="3129264"/>
          </a:xfrm>
          <a:prstGeom prst="rect">
            <a:avLst/>
          </a:prstGeom>
        </p:spPr>
        <p:txBody>
          <a:bodyPr vert="horz" lIns="100776" tIns="50389" rIns="100776" bIns="5038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Личный вызов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Личное внимание</a:t>
            </a:r>
            <a:endParaRPr lang="ru-RU" sz="2800" dirty="0">
              <a:solidFill>
                <a:srgbClr val="002060"/>
              </a:solidFill>
            </a:endParaRPr>
          </a:p>
          <a:p>
            <a:pPr marL="342900" lvl="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Личное время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AutoShape 2" descr="ÐÐ°ÑÑÐ¸Ð½ÐºÐ¸ Ð¿Ð¾ Ð·Ð°Ð¿ÑÐ¾ÑÑ Ð¾Ð´Ð°ÑÐµÐ½Ð½ÑÐµ Ð´ÐµÑÐ¸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ÐÐ°ÑÑÐ¸Ð½ÐºÐ¸ Ð¿Ð¾ Ð·Ð°Ð¿ÑÐ¾ÑÑ Ð¾Ð´Ð°ÑÐµÐ½Ð½ÑÐµ Ð´ÐµÑÐ¸ ÐºÐ°ÑÑÐ¸Ð½Ðº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67082" y="1049540"/>
            <a:ext cx="40342" cy="5015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ÐÐ°ÑÑÐ¸Ð½ÐºÐ¸ Ð¿Ð¾ Ð·Ð°Ð¿ÑÐ¾ÑÑ Ð¾Ð´Ð°ÑÐµÐ½Ð½ÑÐµ Ð´ÐµÑÐ¸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51" y="410931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"/>
            <a:ext cx="10383838" cy="717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0776" tIns="50389" rIns="100776" bIns="50389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АНАЛИЗ ЛУЧШИХ ПРАКТИК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8" y="55214"/>
            <a:ext cx="1478271" cy="640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478" y="772529"/>
            <a:ext cx="416752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Особенности учебного плана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Нет единого образовательного плана, вариативность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Комбинация профильных и общеразвивающих курсов, междисциплинарной проектной и исследовательской работы, социальной работы в качестве волонтера, самоподготовки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Наука+спорт+искусство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Модульность и </a:t>
            </a:r>
            <a:r>
              <a:rPr lang="ru-RU" dirty="0" err="1" smtClean="0"/>
              <a:t>многоформатность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Разносторонняя подготовка к обучению на следующем уровне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Выведение на национальный и международный уровень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17820" y="800776"/>
            <a:ext cx="47548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Особенности организации образования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Ускоренный режим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Подбор траектории «вручную»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Индивидуальная и групповая работа с ментором от предприятия или научной организации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Проект и исследование под реальный запрос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Экспертные лекции ведущих специалистов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Консультационные пункты по решению содержательных и организационных вопросов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Эксперименты и  практикумы «в поле» или на высоко-технологичном оборудовании, профессиональная современная МТБ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Онлайн-курсы и онлайн-</a:t>
            </a:r>
            <a:r>
              <a:rPr lang="ru-RU" dirty="0" err="1" smtClean="0"/>
              <a:t>тьюторство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3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"/>
            <a:ext cx="10383838" cy="717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0776" tIns="50389" rIns="100776" bIns="50389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АНАЛИЗ ЛУЧШИХ ПРАКТИК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8" y="55214"/>
            <a:ext cx="1478271" cy="640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005" y="1777365"/>
            <a:ext cx="63954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Образовательные ставки: </a:t>
            </a:r>
          </a:p>
          <a:p>
            <a:r>
              <a:rPr lang="ru-RU" sz="2800" dirty="0" smtClean="0"/>
              <a:t>Разностороннее развитие</a:t>
            </a:r>
          </a:p>
          <a:p>
            <a:r>
              <a:rPr lang="ru-RU" sz="2800" dirty="0" smtClean="0"/>
              <a:t>Лидерские качества</a:t>
            </a:r>
          </a:p>
          <a:p>
            <a:r>
              <a:rPr lang="ru-RU" sz="2800" dirty="0" smtClean="0"/>
              <a:t>Умение работать в команде</a:t>
            </a:r>
          </a:p>
          <a:p>
            <a:r>
              <a:rPr lang="ru-RU" sz="2800" dirty="0" smtClean="0"/>
              <a:t>Социальная ответственность</a:t>
            </a:r>
          </a:p>
          <a:p>
            <a:r>
              <a:rPr lang="ru-RU" sz="2800" dirty="0" smtClean="0"/>
              <a:t>Социальная активность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2926" t="3834" r="14414" b="9643"/>
          <a:stretch/>
        </p:blipFill>
        <p:spPr>
          <a:xfrm>
            <a:off x="4782400" y="3915177"/>
            <a:ext cx="4894149" cy="32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60860"/>
            <a:ext cx="2166905" cy="1209758"/>
          </a:xfrm>
          <a:prstGeom prst="rect">
            <a:avLst/>
          </a:prstGeom>
          <a:solidFill>
            <a:schemeClr val="bg1"/>
          </a:solidFill>
        </p:spPr>
        <p:txBody>
          <a:bodyPr wrap="square" lIns="100776" tIns="50389" rIns="100776" bIns="50389">
            <a:spAutoFit/>
          </a:bodyPr>
          <a:lstStyle/>
          <a:p>
            <a:pPr algn="ctr"/>
            <a:r>
              <a:rPr lang="ru-RU" alt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Схема  ресурсного расширения 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24931" name="Group 4"/>
          <p:cNvGrpSpPr>
            <a:grpSpLocks/>
          </p:cNvGrpSpPr>
          <p:nvPr/>
        </p:nvGrpSpPr>
        <p:grpSpPr bwMode="auto">
          <a:xfrm>
            <a:off x="3001641" y="666607"/>
            <a:ext cx="3251092" cy="2539393"/>
            <a:chOff x="1383" y="1389"/>
            <a:chExt cx="2631" cy="2041"/>
          </a:xfrm>
        </p:grpSpPr>
        <p:sp>
          <p:nvSpPr>
            <p:cNvPr id="15368" name="Line 5"/>
            <p:cNvSpPr>
              <a:spLocks noChangeShapeType="1"/>
            </p:cNvSpPr>
            <p:nvPr/>
          </p:nvSpPr>
          <p:spPr bwMode="auto">
            <a:xfrm flipV="1">
              <a:off x="2472" y="1389"/>
              <a:ext cx="0" cy="13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4000" u="sng">
                <a:solidFill>
                  <a:srgbClr val="000000"/>
                </a:solidFill>
              </a:endParaRPr>
            </a:p>
          </p:txBody>
        </p:sp>
        <p:sp>
          <p:nvSpPr>
            <p:cNvPr id="15369" name="Line 6"/>
            <p:cNvSpPr>
              <a:spLocks noChangeShapeType="1"/>
            </p:cNvSpPr>
            <p:nvPr/>
          </p:nvSpPr>
          <p:spPr bwMode="auto">
            <a:xfrm>
              <a:off x="2472" y="2750"/>
              <a:ext cx="1542" cy="5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4000" u="sng">
                <a:solidFill>
                  <a:srgbClr val="000000"/>
                </a:solidFill>
              </a:endParaRPr>
            </a:p>
          </p:txBody>
        </p:sp>
        <p:sp>
          <p:nvSpPr>
            <p:cNvPr id="15370" name="Line 7"/>
            <p:cNvSpPr>
              <a:spLocks noChangeShapeType="1"/>
            </p:cNvSpPr>
            <p:nvPr/>
          </p:nvSpPr>
          <p:spPr bwMode="auto">
            <a:xfrm flipH="1">
              <a:off x="1383" y="2750"/>
              <a:ext cx="1089" cy="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 sz="4000" u="sng">
                <a:solidFill>
                  <a:srgbClr val="000000"/>
                </a:solidFill>
              </a:endParaRPr>
            </a:p>
          </p:txBody>
        </p:sp>
      </p:grp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-245000" y="2082907"/>
            <a:ext cx="4333810" cy="64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85" tIns="50393" rIns="100785" bIns="5039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smtClean="0">
                <a:solidFill>
                  <a:srgbClr val="000000"/>
                </a:solidFill>
              </a:rPr>
              <a:t>Антропологический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smtClean="0">
                <a:solidFill>
                  <a:srgbClr val="000000"/>
                </a:solidFill>
              </a:rPr>
              <a:t>вектор</a:t>
            </a:r>
            <a:endParaRPr lang="ru-RU" altLang="ru-RU" sz="2200" b="1" dirty="0">
              <a:solidFill>
                <a:srgbClr val="000000"/>
              </a:solidFill>
            </a:endParaRP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2902427" y="344010"/>
            <a:ext cx="4599772" cy="64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785" tIns="50393" rIns="100785" bIns="5039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smtClean="0">
                <a:solidFill>
                  <a:srgbClr val="000000"/>
                </a:solidFill>
              </a:rPr>
              <a:t>Культурно – предметный вектор</a:t>
            </a:r>
            <a:endParaRPr lang="ru-RU" altLang="ru-RU" sz="2200" b="1" dirty="0">
              <a:solidFill>
                <a:srgbClr val="000000"/>
              </a:solidFill>
            </a:endParaRP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5977974" y="2173643"/>
            <a:ext cx="3048450" cy="37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85" tIns="50393" rIns="100785" bIns="5039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smtClean="0">
                <a:solidFill>
                  <a:srgbClr val="000000"/>
                </a:solidFill>
              </a:rPr>
              <a:t>Социальный вектор</a:t>
            </a:r>
            <a:endParaRPr lang="ru-RU" altLang="ru-RU" sz="2200" b="1" dirty="0">
              <a:solidFill>
                <a:srgbClr val="000000"/>
              </a:solidFill>
            </a:endParaRPr>
          </a:p>
        </p:txBody>
      </p:sp>
      <p:sp>
        <p:nvSpPr>
          <p:cNvPr id="124937" name="Номер слайда 1"/>
          <p:cNvSpPr>
            <a:spLocks noGrp="1"/>
          </p:cNvSpPr>
          <p:nvPr>
            <p:ph type="sldNum" sz="quarter" idx="11"/>
          </p:nvPr>
        </p:nvSpPr>
        <p:spPr bwMode="auto">
          <a:xfrm>
            <a:off x="9365285" y="6166644"/>
            <a:ext cx="490348" cy="3812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5" tIns="50393" rIns="100785" bIns="50393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61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600">
                <a:solidFill>
                  <a:schemeClr val="tx1"/>
                </a:solidFill>
                <a:latin typeface="Century Schoolbook" pitchFamily="18" charset="0"/>
              </a:defRPr>
            </a:lvl1pPr>
            <a:lvl2pPr marL="818879" indent="-314954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300">
                <a:solidFill>
                  <a:schemeClr val="tx1"/>
                </a:solidFill>
                <a:latin typeface="Century Schoolbook" pitchFamily="18" charset="0"/>
              </a:defRPr>
            </a:lvl2pPr>
            <a:lvl3pPr marL="1259815" indent="-251963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63740" indent="-251963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67666" indent="-251963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800">
                <a:solidFill>
                  <a:schemeClr val="tx1"/>
                </a:solidFill>
                <a:latin typeface="Century Schoolbook" pitchFamily="18" charset="0"/>
              </a:defRPr>
            </a:lvl5pPr>
            <a:lvl6pPr marL="2771592" indent="-251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800">
                <a:solidFill>
                  <a:schemeClr val="tx1"/>
                </a:solidFill>
                <a:latin typeface="Century Schoolbook" pitchFamily="18" charset="0"/>
              </a:defRPr>
            </a:lvl6pPr>
            <a:lvl7pPr marL="3275518" indent="-251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800">
                <a:solidFill>
                  <a:schemeClr val="tx1"/>
                </a:solidFill>
                <a:latin typeface="Century Schoolbook" pitchFamily="18" charset="0"/>
              </a:defRPr>
            </a:lvl7pPr>
            <a:lvl8pPr marL="3779444" indent="-251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800">
                <a:solidFill>
                  <a:schemeClr val="tx1"/>
                </a:solidFill>
                <a:latin typeface="Century Schoolbook" pitchFamily="18" charset="0"/>
              </a:defRPr>
            </a:lvl8pPr>
            <a:lvl9pPr marL="4283370" indent="-2519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8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25C5DB31-505E-42B2-9E8D-BC497886D0D2}" type="slidenum">
              <a:rPr lang="ru-RU" altLang="ru-RU" sz="1500">
                <a:latin typeface="Franklin Gothic Book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500">
              <a:latin typeface="Franklin Gothic Book" pitchFamily="34" charset="0"/>
            </a:endParaRPr>
          </a:p>
        </p:txBody>
      </p:sp>
      <p:graphicFrame>
        <p:nvGraphicFramePr>
          <p:cNvPr id="1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739475"/>
              </p:ext>
            </p:extLst>
          </p:nvPr>
        </p:nvGraphicFramePr>
        <p:xfrm>
          <a:off x="737469" y="3206000"/>
          <a:ext cx="8929688" cy="367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647" y="6257925"/>
            <a:ext cx="3171825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Этапы сопровождения</a:t>
            </a:r>
          </a:p>
        </p:txBody>
      </p:sp>
    </p:spTree>
    <p:extLst>
      <p:ext uri="{BB962C8B-B14F-4D97-AF65-F5344CB8AC3E}">
        <p14:creationId xmlns:p14="http://schemas.microsoft.com/office/powerpoint/2010/main" val="450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"/>
            <a:ext cx="10383838" cy="717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0776" tIns="50389" rIns="100776" bIns="50389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Этапы тьюторского сопровождения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908" y="1022728"/>
            <a:ext cx="90372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5 типовых </a:t>
            </a:r>
            <a:r>
              <a:rPr lang="ru-RU" sz="2800" dirty="0" smtClean="0"/>
              <a:t>задач </a:t>
            </a:r>
            <a:r>
              <a:rPr lang="ru-RU" sz="2800" dirty="0"/>
              <a:t>тьюторского сопровождения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Проявление </a:t>
            </a:r>
            <a:r>
              <a:rPr lang="ru-RU" sz="2800" dirty="0" err="1"/>
              <a:t>тьюторантом</a:t>
            </a:r>
            <a:r>
              <a:rPr lang="ru-RU" sz="2800" dirty="0"/>
              <a:t> своего образовательного запроса.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Картирование </a:t>
            </a:r>
            <a:r>
              <a:rPr lang="ru-RU" sz="2800" dirty="0" err="1" smtClean="0"/>
              <a:t>тьюторантом</a:t>
            </a:r>
            <a:r>
              <a:rPr lang="ru-RU" sz="2800" dirty="0" smtClean="0"/>
              <a:t> образовательных ресурсов.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Составление </a:t>
            </a:r>
            <a:r>
              <a:rPr lang="ru-RU" sz="2800" dirty="0" err="1"/>
              <a:t>тьюторантом</a:t>
            </a:r>
            <a:r>
              <a:rPr lang="ru-RU" sz="2800" dirty="0"/>
              <a:t> образовательного маршрута или </a:t>
            </a:r>
            <a:r>
              <a:rPr lang="ru-RU" sz="2800" dirty="0" smtClean="0"/>
              <a:t>проекта своего образования.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Анализ </a:t>
            </a:r>
            <a:r>
              <a:rPr lang="ru-RU" sz="2800" dirty="0" err="1"/>
              <a:t>тьюторантом</a:t>
            </a:r>
            <a:r>
              <a:rPr lang="ru-RU" sz="2800" dirty="0"/>
              <a:t> эффективности образовательного продвижения.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Самооценка </a:t>
            </a:r>
            <a:r>
              <a:rPr lang="ru-RU" sz="2800" dirty="0" err="1"/>
              <a:t>тьюторантом</a:t>
            </a:r>
            <a:r>
              <a:rPr lang="ru-RU" sz="2800" dirty="0"/>
              <a:t> образовательных достижений и вариантов их капитализации.</a:t>
            </a:r>
          </a:p>
        </p:txBody>
      </p:sp>
      <p:pic>
        <p:nvPicPr>
          <p:cNvPr id="11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713" y="6541144"/>
            <a:ext cx="2042515" cy="71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0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1113316" y="3063301"/>
            <a:ext cx="8320355" cy="111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387" tIns="50389" rIns="50387" bIns="5038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 b="1" dirty="0" err="1">
                <a:solidFill>
                  <a:schemeClr val="accent1">
                    <a:lumMod val="75000"/>
                  </a:schemeClr>
                </a:solidFill>
              </a:rPr>
              <a:t>Спасибо</a:t>
            </a:r>
            <a:r>
              <a:rPr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6600" b="1" dirty="0" err="1">
                <a:solidFill>
                  <a:schemeClr val="accent1">
                    <a:lumMod val="75000"/>
                  </a:schemeClr>
                </a:solidFill>
              </a:rPr>
              <a:t>за</a:t>
            </a:r>
            <a:r>
              <a:rPr sz="6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6600" b="1" dirty="0" err="1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  <a:r>
              <a:rPr sz="66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4" y="109001"/>
            <a:ext cx="1702783" cy="7374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32" y="109001"/>
            <a:ext cx="2000250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16250" y="4545451"/>
            <a:ext cx="4229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4"/>
              </a:rPr>
              <a:t>www.ii.tsu.ru</a:t>
            </a:r>
            <a:endParaRPr lang="en-US" sz="3200" dirty="0" smtClean="0"/>
          </a:p>
          <a:p>
            <a:r>
              <a:rPr lang="en-US" sz="3200" dirty="0" smtClean="0"/>
              <a:t>ii@mail.tsu.ru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63322" y="4531164"/>
            <a:ext cx="248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Институт инноваций в образовании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329</Words>
  <Application>Microsoft Office PowerPoint</Application>
  <PresentationFormat>Произвольный</PresentationFormat>
  <Paragraphs>81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СтепаовСА</dc:creator>
  <cp:lastModifiedBy>Елена</cp:lastModifiedBy>
  <cp:revision>93</cp:revision>
  <dcterms:created xsi:type="dcterms:W3CDTF">2015-09-03T07:45:20Z</dcterms:created>
  <dcterms:modified xsi:type="dcterms:W3CDTF">2018-08-23T04:15:59Z</dcterms:modified>
</cp:coreProperties>
</file>