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1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diagrams/quickStyle1.xml" ContentType="application/vnd.openxmlformats-officedocument.drawingml.diagramStyl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696" r:id="rId3"/>
    <p:sldMasterId id="2147483708" r:id="rId4"/>
    <p:sldMasterId id="2147483720" r:id="rId5"/>
    <p:sldMasterId id="2147483732" r:id="rId6"/>
  </p:sldMasterIdLst>
  <p:notesMasterIdLst>
    <p:notesMasterId r:id="rId77"/>
  </p:notesMasterIdLst>
  <p:sldIdLst>
    <p:sldId id="256" r:id="rId7"/>
    <p:sldId id="257" r:id="rId8"/>
    <p:sldId id="344" r:id="rId9"/>
    <p:sldId id="281" r:id="rId10"/>
    <p:sldId id="310" r:id="rId11"/>
    <p:sldId id="259" r:id="rId12"/>
    <p:sldId id="350" r:id="rId13"/>
    <p:sldId id="330" r:id="rId14"/>
    <p:sldId id="260" r:id="rId15"/>
    <p:sldId id="261" r:id="rId16"/>
    <p:sldId id="262" r:id="rId17"/>
    <p:sldId id="263" r:id="rId18"/>
    <p:sldId id="264" r:id="rId19"/>
    <p:sldId id="273" r:id="rId20"/>
    <p:sldId id="265" r:id="rId21"/>
    <p:sldId id="267" r:id="rId22"/>
    <p:sldId id="270" r:id="rId23"/>
    <p:sldId id="276" r:id="rId24"/>
    <p:sldId id="283" r:id="rId25"/>
    <p:sldId id="289" r:id="rId26"/>
    <p:sldId id="285" r:id="rId27"/>
    <p:sldId id="287" r:id="rId28"/>
    <p:sldId id="288" r:id="rId29"/>
    <p:sldId id="290" r:id="rId30"/>
    <p:sldId id="291" r:id="rId31"/>
    <p:sldId id="296" r:id="rId32"/>
    <p:sldId id="297" r:id="rId33"/>
    <p:sldId id="300" r:id="rId34"/>
    <p:sldId id="349" r:id="rId35"/>
    <p:sldId id="302" r:id="rId36"/>
    <p:sldId id="301" r:id="rId37"/>
    <p:sldId id="333" r:id="rId38"/>
    <p:sldId id="305" r:id="rId39"/>
    <p:sldId id="304" r:id="rId40"/>
    <p:sldId id="332" r:id="rId41"/>
    <p:sldId id="306" r:id="rId42"/>
    <p:sldId id="307" r:id="rId43"/>
    <p:sldId id="308" r:id="rId44"/>
    <p:sldId id="309" r:id="rId45"/>
    <p:sldId id="345" r:id="rId46"/>
    <p:sldId id="346" r:id="rId47"/>
    <p:sldId id="311" r:id="rId48"/>
    <p:sldId id="312" r:id="rId49"/>
    <p:sldId id="315" r:id="rId50"/>
    <p:sldId id="314" r:id="rId51"/>
    <p:sldId id="313" r:id="rId52"/>
    <p:sldId id="347" r:id="rId53"/>
    <p:sldId id="316" r:id="rId54"/>
    <p:sldId id="317" r:id="rId55"/>
    <p:sldId id="320" r:id="rId56"/>
    <p:sldId id="318" r:id="rId57"/>
    <p:sldId id="319" r:id="rId58"/>
    <p:sldId id="348" r:id="rId59"/>
    <p:sldId id="321" r:id="rId60"/>
    <p:sldId id="322" r:id="rId61"/>
    <p:sldId id="323" r:id="rId62"/>
    <p:sldId id="324" r:id="rId63"/>
    <p:sldId id="341" r:id="rId64"/>
    <p:sldId id="325" r:id="rId65"/>
    <p:sldId id="326" r:id="rId66"/>
    <p:sldId id="327" r:id="rId67"/>
    <p:sldId id="328" r:id="rId68"/>
    <p:sldId id="329" r:id="rId69"/>
    <p:sldId id="336" r:id="rId70"/>
    <p:sldId id="338" r:id="rId71"/>
    <p:sldId id="339" r:id="rId72"/>
    <p:sldId id="334" r:id="rId73"/>
    <p:sldId id="340" r:id="rId74"/>
    <p:sldId id="342" r:id="rId75"/>
    <p:sldId id="337" r:id="rId7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57537A77-3E00-4D5E-802D-BCAE1FBD2317}">
          <p14:sldIdLst>
            <p14:sldId id="256"/>
            <p14:sldId id="257"/>
            <p14:sldId id="344"/>
            <p14:sldId id="281"/>
            <p14:sldId id="310"/>
            <p14:sldId id="259"/>
            <p14:sldId id="350"/>
            <p14:sldId id="330"/>
            <p14:sldId id="260"/>
            <p14:sldId id="261"/>
            <p14:sldId id="262"/>
            <p14:sldId id="263"/>
            <p14:sldId id="264"/>
            <p14:sldId id="265"/>
            <p14:sldId id="267"/>
            <p14:sldId id="273"/>
            <p14:sldId id="270"/>
            <p14:sldId id="276"/>
            <p14:sldId id="283"/>
            <p14:sldId id="289"/>
            <p14:sldId id="285"/>
            <p14:sldId id="287"/>
            <p14:sldId id="288"/>
            <p14:sldId id="290"/>
            <p14:sldId id="291"/>
            <p14:sldId id="296"/>
            <p14:sldId id="297"/>
            <p14:sldId id="300"/>
            <p14:sldId id="349"/>
            <p14:sldId id="302"/>
            <p14:sldId id="301"/>
            <p14:sldId id="333"/>
            <p14:sldId id="304"/>
            <p14:sldId id="332"/>
            <p14:sldId id="305"/>
            <p14:sldId id="306"/>
            <p14:sldId id="307"/>
            <p14:sldId id="308"/>
            <p14:sldId id="309"/>
            <p14:sldId id="345"/>
            <p14:sldId id="346"/>
            <p14:sldId id="311"/>
            <p14:sldId id="312"/>
            <p14:sldId id="315"/>
            <p14:sldId id="314"/>
            <p14:sldId id="313"/>
            <p14:sldId id="347"/>
            <p14:sldId id="316"/>
            <p14:sldId id="317"/>
            <p14:sldId id="320"/>
            <p14:sldId id="318"/>
            <p14:sldId id="319"/>
            <p14:sldId id="348"/>
            <p14:sldId id="321"/>
            <p14:sldId id="322"/>
            <p14:sldId id="323"/>
            <p14:sldId id="324"/>
            <p14:sldId id="341"/>
            <p14:sldId id="325"/>
            <p14:sldId id="326"/>
            <p14:sldId id="327"/>
            <p14:sldId id="328"/>
            <p14:sldId id="329"/>
            <p14:sldId id="336"/>
            <p14:sldId id="338"/>
            <p14:sldId id="339"/>
            <p14:sldId id="334"/>
            <p14:sldId id="340"/>
            <p14:sldId id="342"/>
            <p14:sldId id="337"/>
          </p14:sldIdLst>
        </p14:section>
        <p14:section name="Раздел без заголовка" id="{999204CE-9786-418C-9957-2A536287A04E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FF"/>
    <a:srgbClr val="D97F5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1158" y="-1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76" Type="http://schemas.openxmlformats.org/officeDocument/2006/relationships/slide" Target="slides/slide70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slide" Target="slides/slide68.xml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.xml"/><Relationship Id="rId2" Type="http://schemas.openxmlformats.org/officeDocument/2006/relationships/slide" Target="../slides/slide6.xml"/><Relationship Id="rId1" Type="http://schemas.openxmlformats.org/officeDocument/2006/relationships/slide" Target="../slides/slide6.xml"/><Relationship Id="rId6" Type="http://schemas.openxmlformats.org/officeDocument/2006/relationships/slide" Target="../slides/slide5.xml"/><Relationship Id="rId5" Type="http://schemas.openxmlformats.org/officeDocument/2006/relationships/slide" Target="../slides/slide5.xml"/><Relationship Id="rId4" Type="http://schemas.openxmlformats.org/officeDocument/2006/relationships/slide" Target="../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2504A5-82C5-4B39-84EF-4BCD1A9A3312}" type="doc">
      <dgm:prSet loTypeId="urn:microsoft.com/office/officeart/2005/8/layout/radial3" loCatId="relationship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03082619-4DF3-48F4-9F56-E97CE9DAB41D}">
      <dgm:prSet phldrT="[Текст]" custT="1"/>
      <dgm:spPr/>
      <dgm:t>
        <a:bodyPr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endParaRPr lang="ru-RU" sz="4800" b="1" cap="none" spc="50" dirty="0">
            <a:ln w="11430"/>
            <a:gradFill>
              <a:gsLst>
                <a:gs pos="25000">
                  <a:schemeClr val="accent2">
                    <a:satMod val="155000"/>
                  </a:schemeClr>
                </a:gs>
                <a:gs pos="100000">
                  <a:schemeClr val="accent2">
                    <a:shade val="45000"/>
                    <a:satMod val="165000"/>
                  </a:schemeClr>
                </a:gs>
              </a:gsLst>
              <a:lin ang="5400000"/>
            </a:gra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</a:endParaRPr>
        </a:p>
      </dgm:t>
    </dgm:pt>
    <dgm:pt modelId="{CC2A7FE7-28B1-48AB-8C3F-51C526A25F15}" type="parTrans" cxnId="{B99B195C-6EEC-431B-9991-4492F411A522}">
      <dgm:prSet/>
      <dgm:spPr/>
      <dgm:t>
        <a:bodyPr/>
        <a:lstStyle/>
        <a:p>
          <a:endParaRPr lang="ru-RU"/>
        </a:p>
      </dgm:t>
    </dgm:pt>
    <dgm:pt modelId="{764F09F9-18BF-4AA9-9DE4-5CA8E2750CA8}" type="sibTrans" cxnId="{B99B195C-6EEC-431B-9991-4492F411A522}">
      <dgm:prSet/>
      <dgm:spPr/>
      <dgm:t>
        <a:bodyPr/>
        <a:lstStyle/>
        <a:p>
          <a:endParaRPr lang="ru-RU"/>
        </a:p>
      </dgm:t>
    </dgm:pt>
    <dgm:pt modelId="{1E69FDDF-181F-4DEA-90DE-1DB966B7D0CD}">
      <dgm:prSet custT="1"/>
      <dgm:spPr/>
      <dgm:t>
        <a:bodyPr/>
        <a:lstStyle/>
        <a:p>
          <a:r>
            <a:rPr lang="ru-RU" sz="24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hlinkClick xmlns:r="http://schemas.openxmlformats.org/officeDocument/2006/relationships" r:id="rId1" action="ppaction://hlinksldjump"/>
            </a:rPr>
            <a:t>Святые источники</a:t>
          </a:r>
          <a:endParaRPr lang="ru-RU" sz="2400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glow rad="101600">
                <a:schemeClr val="accent4">
                  <a:satMod val="175000"/>
                  <a:alpha val="40000"/>
                </a:schemeClr>
              </a:glow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  <dgm:extLst>
        <a:ext uri="{E40237B7-FDA0-4F09-8148-C483321AD2D9}">
          <dgm14:cNvPr xmlns:dgm14="http://schemas.microsoft.com/office/drawing/2010/diagram" xmlns="" id="0" name="">
            <a:hlinkClick xmlns:r="http://schemas.openxmlformats.org/officeDocument/2006/relationships" r:id="rId2" action="ppaction://hlinksldjump"/>
          </dgm14:cNvPr>
        </a:ext>
      </dgm:extLst>
    </dgm:pt>
    <dgm:pt modelId="{24DB79B0-3413-475B-9381-EC9CB2B46016}" type="parTrans" cxnId="{BEAC0E76-E638-4563-9602-23D5A2C88F20}">
      <dgm:prSet/>
      <dgm:spPr/>
      <dgm:t>
        <a:bodyPr/>
        <a:lstStyle/>
        <a:p>
          <a:endParaRPr lang="ru-RU"/>
        </a:p>
      </dgm:t>
    </dgm:pt>
    <dgm:pt modelId="{1B11ED25-5966-4E69-9433-2CB3EB214048}" type="sibTrans" cxnId="{BEAC0E76-E638-4563-9602-23D5A2C88F20}">
      <dgm:prSet/>
      <dgm:spPr/>
      <dgm:t>
        <a:bodyPr/>
        <a:lstStyle/>
        <a:p>
          <a:endParaRPr lang="ru-RU"/>
        </a:p>
      </dgm:t>
    </dgm:pt>
    <dgm:pt modelId="{39023BCA-7619-4929-B6A8-E2C32D505A09}">
      <dgm:prSet/>
      <dgm:spPr/>
      <dgm:t>
        <a:bodyPr/>
        <a:lstStyle/>
        <a:p>
          <a:r>
            <a:rPr lang="ru-RU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hlinkClick xmlns:r="http://schemas.openxmlformats.org/officeDocument/2006/relationships" r:id="rId3" action="ppaction://hlinksldjump"/>
            </a:rPr>
            <a:t>Таманская земля</a:t>
          </a:r>
          <a:endParaRPr lang="ru-RU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glow rad="139700">
                <a:schemeClr val="accent4">
                  <a:satMod val="175000"/>
                  <a:alpha val="40000"/>
                </a:schemeClr>
              </a:glow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  <dgm:extLst>
        <a:ext uri="{E40237B7-FDA0-4F09-8148-C483321AD2D9}">
          <dgm14:cNvPr xmlns:dgm14="http://schemas.microsoft.com/office/drawing/2010/diagram" xmlns="" id="0" name="">
            <a:hlinkClick xmlns:r="http://schemas.openxmlformats.org/officeDocument/2006/relationships" r:id="rId4" action="ppaction://hlinksldjump" highlightClick="1"/>
            <a:hlinkHover xmlns:r="http://schemas.openxmlformats.org/officeDocument/2006/relationships" r:id="" action="ppaction://noaction" highlightClick="1"/>
          </dgm14:cNvPr>
        </a:ext>
      </dgm:extLst>
    </dgm:pt>
    <dgm:pt modelId="{F4A480C1-1C43-4D63-B662-24338AFCC27A}" type="parTrans" cxnId="{344A14BB-C5CC-4A88-95E3-6CC5D08510DC}">
      <dgm:prSet/>
      <dgm:spPr/>
      <dgm:t>
        <a:bodyPr/>
        <a:lstStyle/>
        <a:p>
          <a:endParaRPr lang="ru-RU"/>
        </a:p>
      </dgm:t>
    </dgm:pt>
    <dgm:pt modelId="{8B0FF34D-8261-4BF9-A050-97BEFA10DC0C}" type="sibTrans" cxnId="{344A14BB-C5CC-4A88-95E3-6CC5D08510DC}">
      <dgm:prSet/>
      <dgm:spPr/>
      <dgm:t>
        <a:bodyPr/>
        <a:lstStyle/>
        <a:p>
          <a:endParaRPr lang="ru-RU"/>
        </a:p>
      </dgm:t>
    </dgm:pt>
    <dgm:pt modelId="{F92A339F-2CF8-4A6E-AD27-A61F4669EDF1}">
      <dgm:prSet custT="1"/>
      <dgm:spPr/>
      <dgm:t>
        <a:bodyPr/>
        <a:lstStyle/>
        <a:p>
          <a:r>
            <a:rPr lang="ru-RU" sz="24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hlinkClick xmlns:r="http://schemas.openxmlformats.org/officeDocument/2006/relationships" r:id="rId5" action="ppaction://hlinksldjump"/>
            </a:rPr>
            <a:t>Монастыри</a:t>
          </a:r>
          <a:endParaRPr lang="ru-RU" sz="2400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glow rad="101600">
                <a:schemeClr val="accent5">
                  <a:satMod val="175000"/>
                  <a:alpha val="40000"/>
                </a:schemeClr>
              </a:glow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  <dgm:extLst>
        <a:ext uri="{E40237B7-FDA0-4F09-8148-C483321AD2D9}">
          <dgm14:cNvPr xmlns:dgm14="http://schemas.microsoft.com/office/drawing/2010/diagram" xmlns="" id="0" name="">
            <a:hlinkClick xmlns:r="http://schemas.openxmlformats.org/officeDocument/2006/relationships" r:id="rId6" action="ppaction://hlinksldjump"/>
            <a:hlinkHover xmlns:r="http://schemas.openxmlformats.org/officeDocument/2006/relationships" r:id="" action="ppaction://noaction" highlightClick="1"/>
          </dgm14:cNvPr>
        </a:ext>
      </dgm:extLst>
    </dgm:pt>
    <dgm:pt modelId="{3E94721C-207F-46BE-9FDC-62EF0826CD94}" type="parTrans" cxnId="{CB29655A-F321-430B-A0B4-5A7B5836D2D9}">
      <dgm:prSet/>
      <dgm:spPr/>
      <dgm:t>
        <a:bodyPr/>
        <a:lstStyle/>
        <a:p>
          <a:endParaRPr lang="ru-RU"/>
        </a:p>
      </dgm:t>
    </dgm:pt>
    <dgm:pt modelId="{983710E3-3A0A-4781-B2AB-FC8BF3184FA7}" type="sibTrans" cxnId="{CB29655A-F321-430B-A0B4-5A7B5836D2D9}">
      <dgm:prSet/>
      <dgm:spPr/>
      <dgm:t>
        <a:bodyPr/>
        <a:lstStyle/>
        <a:p>
          <a:endParaRPr lang="ru-RU"/>
        </a:p>
      </dgm:t>
    </dgm:pt>
    <dgm:pt modelId="{D7083B0D-9044-4DAE-A49C-8692D4B3335E}" type="pres">
      <dgm:prSet presAssocID="{352504A5-82C5-4B39-84EF-4BCD1A9A3312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040F314-16C2-4E97-BF8B-65C295FC868F}" type="pres">
      <dgm:prSet presAssocID="{352504A5-82C5-4B39-84EF-4BCD1A9A3312}" presName="radial" presStyleCnt="0">
        <dgm:presLayoutVars>
          <dgm:animLvl val="ctr"/>
        </dgm:presLayoutVars>
      </dgm:prSet>
      <dgm:spPr/>
    </dgm:pt>
    <dgm:pt modelId="{5D410052-EB04-472A-8FD2-5039A3EB1998}" type="pres">
      <dgm:prSet presAssocID="{03082619-4DF3-48F4-9F56-E97CE9DAB41D}" presName="centerShape" presStyleLbl="vennNode1" presStyleIdx="0" presStyleCnt="4" custScaleX="79931" custScaleY="78358"/>
      <dgm:spPr/>
      <dgm:t>
        <a:bodyPr/>
        <a:lstStyle/>
        <a:p>
          <a:endParaRPr lang="ru-RU"/>
        </a:p>
      </dgm:t>
    </dgm:pt>
    <dgm:pt modelId="{A142B503-0368-4A1E-9AD1-BB1674499A82}" type="pres">
      <dgm:prSet presAssocID="{1E69FDDF-181F-4DEA-90DE-1DB966B7D0CD}" presName="node" presStyleLbl="vennNode1" presStyleIdx="1" presStyleCnt="4" custScaleX="126753" custScaleY="107789" custRadScaleRad="83179" custRadScaleInc="6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5C5671-F321-4773-A292-68E5CBBC6E68}" type="pres">
      <dgm:prSet presAssocID="{F92A339F-2CF8-4A6E-AD27-A61F4669EDF1}" presName="node" presStyleLbl="vennNode1" presStyleIdx="2" presStyleCnt="4" custScaleX="140898" custScaleY="114921" custRadScaleRad="85854" custRadScaleInc="-19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F93A94-B4C7-4BB9-AA14-C4F3E82122B7}" type="pres">
      <dgm:prSet presAssocID="{39023BCA-7619-4929-B6A8-E2C32D505A09}" presName="node" presStyleLbl="vennNode1" presStyleIdx="3" presStyleCnt="4" custScaleX="130598" custScaleY="113038" custRadScaleRad="85638" custRadScaleInc="11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99B195C-6EEC-431B-9991-4492F411A522}" srcId="{352504A5-82C5-4B39-84EF-4BCD1A9A3312}" destId="{03082619-4DF3-48F4-9F56-E97CE9DAB41D}" srcOrd="0" destOrd="0" parTransId="{CC2A7FE7-28B1-48AB-8C3F-51C526A25F15}" sibTransId="{764F09F9-18BF-4AA9-9DE4-5CA8E2750CA8}"/>
    <dgm:cxn modelId="{E14867C4-D37B-4BE0-A963-122F9A10AB95}" type="presOf" srcId="{1E69FDDF-181F-4DEA-90DE-1DB966B7D0CD}" destId="{A142B503-0368-4A1E-9AD1-BB1674499A82}" srcOrd="0" destOrd="0" presId="urn:microsoft.com/office/officeart/2005/8/layout/radial3"/>
    <dgm:cxn modelId="{8C698523-397C-4359-960B-1E1C504DE19F}" type="presOf" srcId="{F92A339F-2CF8-4A6E-AD27-A61F4669EDF1}" destId="{1F5C5671-F321-4773-A292-68E5CBBC6E68}" srcOrd="0" destOrd="0" presId="urn:microsoft.com/office/officeart/2005/8/layout/radial3"/>
    <dgm:cxn modelId="{7D85D739-902A-4A6D-B856-ACA47C7139D5}" type="presOf" srcId="{352504A5-82C5-4B39-84EF-4BCD1A9A3312}" destId="{D7083B0D-9044-4DAE-A49C-8692D4B3335E}" srcOrd="0" destOrd="0" presId="urn:microsoft.com/office/officeart/2005/8/layout/radial3"/>
    <dgm:cxn modelId="{BEAC0E76-E638-4563-9602-23D5A2C88F20}" srcId="{03082619-4DF3-48F4-9F56-E97CE9DAB41D}" destId="{1E69FDDF-181F-4DEA-90DE-1DB966B7D0CD}" srcOrd="0" destOrd="0" parTransId="{24DB79B0-3413-475B-9381-EC9CB2B46016}" sibTransId="{1B11ED25-5966-4E69-9433-2CB3EB214048}"/>
    <dgm:cxn modelId="{CB29655A-F321-430B-A0B4-5A7B5836D2D9}" srcId="{03082619-4DF3-48F4-9F56-E97CE9DAB41D}" destId="{F92A339F-2CF8-4A6E-AD27-A61F4669EDF1}" srcOrd="1" destOrd="0" parTransId="{3E94721C-207F-46BE-9FDC-62EF0826CD94}" sibTransId="{983710E3-3A0A-4781-B2AB-FC8BF3184FA7}"/>
    <dgm:cxn modelId="{D8B0005E-7A0E-4A3D-B16B-A202E37E9ADF}" type="presOf" srcId="{03082619-4DF3-48F4-9F56-E97CE9DAB41D}" destId="{5D410052-EB04-472A-8FD2-5039A3EB1998}" srcOrd="0" destOrd="0" presId="urn:microsoft.com/office/officeart/2005/8/layout/radial3"/>
    <dgm:cxn modelId="{344A14BB-C5CC-4A88-95E3-6CC5D08510DC}" srcId="{03082619-4DF3-48F4-9F56-E97CE9DAB41D}" destId="{39023BCA-7619-4929-B6A8-E2C32D505A09}" srcOrd="2" destOrd="0" parTransId="{F4A480C1-1C43-4D63-B662-24338AFCC27A}" sibTransId="{8B0FF34D-8261-4BF9-A050-97BEFA10DC0C}"/>
    <dgm:cxn modelId="{A9DC6C4A-A7C0-4A9C-98A2-B28953D59E44}" type="presOf" srcId="{39023BCA-7619-4929-B6A8-E2C32D505A09}" destId="{93F93A94-B4C7-4BB9-AA14-C4F3E82122B7}" srcOrd="0" destOrd="0" presId="urn:microsoft.com/office/officeart/2005/8/layout/radial3"/>
    <dgm:cxn modelId="{E96A6BA7-75BD-4045-AB1C-CEC64FF46B77}" type="presParOf" srcId="{D7083B0D-9044-4DAE-A49C-8692D4B3335E}" destId="{A040F314-16C2-4E97-BF8B-65C295FC868F}" srcOrd="0" destOrd="0" presId="urn:microsoft.com/office/officeart/2005/8/layout/radial3"/>
    <dgm:cxn modelId="{5C2DDDEB-4EF0-40F0-9202-13BFB8AA04D2}" type="presParOf" srcId="{A040F314-16C2-4E97-BF8B-65C295FC868F}" destId="{5D410052-EB04-472A-8FD2-5039A3EB1998}" srcOrd="0" destOrd="0" presId="urn:microsoft.com/office/officeart/2005/8/layout/radial3"/>
    <dgm:cxn modelId="{B1E6FF49-3B7A-4478-A888-6F49D61579F6}" type="presParOf" srcId="{A040F314-16C2-4E97-BF8B-65C295FC868F}" destId="{A142B503-0368-4A1E-9AD1-BB1674499A82}" srcOrd="1" destOrd="0" presId="urn:microsoft.com/office/officeart/2005/8/layout/radial3"/>
    <dgm:cxn modelId="{DABA72C2-4D13-43FB-A1DE-97215F1D7A66}" type="presParOf" srcId="{A040F314-16C2-4E97-BF8B-65C295FC868F}" destId="{1F5C5671-F321-4773-A292-68E5CBBC6E68}" srcOrd="2" destOrd="0" presId="urn:microsoft.com/office/officeart/2005/8/layout/radial3"/>
    <dgm:cxn modelId="{46A00046-22E9-4846-A51E-BC61708F5B9F}" type="presParOf" srcId="{A040F314-16C2-4E97-BF8B-65C295FC868F}" destId="{93F93A94-B4C7-4BB9-AA14-C4F3E82122B7}" srcOrd="3" destOrd="0" presId="urn:microsoft.com/office/officeart/2005/8/layout/radial3"/>
  </dgm:cxnLst>
  <dgm:bg>
    <a:noFill/>
  </dgm:bg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410052-EB04-472A-8FD2-5039A3EB1998}">
      <dsp:nvSpPr>
        <dsp:cNvPr id="0" name=""/>
        <dsp:cNvSpPr/>
      </dsp:nvSpPr>
      <dsp:spPr>
        <a:xfrm>
          <a:off x="2427020" y="2165587"/>
          <a:ext cx="3005511" cy="2946364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0960" tIns="60960" rIns="60960" bIns="60960" numCol="1" spcCol="1270" anchor="ctr" anchorCtr="0">
          <a:noAutofit/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800" b="1" kern="1200" cap="none" spc="50" dirty="0">
            <a:ln w="11430"/>
            <a:gradFill>
              <a:gsLst>
                <a:gs pos="25000">
                  <a:schemeClr val="accent2">
                    <a:satMod val="155000"/>
                  </a:schemeClr>
                </a:gs>
                <a:gs pos="100000">
                  <a:schemeClr val="accent2">
                    <a:shade val="45000"/>
                    <a:satMod val="165000"/>
                  </a:schemeClr>
                </a:gs>
              </a:gsLst>
              <a:lin ang="5400000"/>
            </a:gra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</a:endParaRPr>
        </a:p>
      </dsp:txBody>
      <dsp:txXfrm>
        <a:off x="2867167" y="2597072"/>
        <a:ext cx="2125217" cy="2083394"/>
      </dsp:txXfrm>
    </dsp:sp>
    <dsp:sp modelId="{A142B503-0368-4A1E-9AD1-BB1674499A82}">
      <dsp:nvSpPr>
        <dsp:cNvPr id="0" name=""/>
        <dsp:cNvSpPr/>
      </dsp:nvSpPr>
      <dsp:spPr>
        <a:xfrm>
          <a:off x="2764720" y="590867"/>
          <a:ext cx="2383040" cy="2026504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hlinkClick xmlns:r="http://schemas.openxmlformats.org/officeDocument/2006/relationships" r:id="" action="ppaction://hlinksldjump"/>
            </a:rPr>
            <a:t>Святые источники</a:t>
          </a:r>
          <a:endParaRPr lang="ru-RU" sz="24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glow rad="101600">
                <a:schemeClr val="accent4">
                  <a:satMod val="175000"/>
                  <a:alpha val="40000"/>
                </a:schemeClr>
              </a:glow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sp:txBody>
      <dsp:txXfrm>
        <a:off x="3113708" y="887642"/>
        <a:ext cx="1685064" cy="1432954"/>
      </dsp:txXfrm>
    </dsp:sp>
    <dsp:sp modelId="{1F5C5671-F321-4773-A292-68E5CBBC6E68}">
      <dsp:nvSpPr>
        <dsp:cNvPr id="0" name=""/>
        <dsp:cNvSpPr/>
      </dsp:nvSpPr>
      <dsp:spPr>
        <a:xfrm>
          <a:off x="4464505" y="3535413"/>
          <a:ext cx="2648975" cy="2160590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hlinkClick xmlns:r="http://schemas.openxmlformats.org/officeDocument/2006/relationships" r:id="" action="ppaction://hlinksldjump"/>
            </a:rPr>
            <a:t>Монастыри</a:t>
          </a:r>
          <a:endParaRPr lang="ru-RU" sz="24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glow rad="101600">
                <a:schemeClr val="accent5">
                  <a:satMod val="175000"/>
                  <a:alpha val="40000"/>
                </a:schemeClr>
              </a:glow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sp:txBody>
      <dsp:txXfrm>
        <a:off x="4852438" y="3851824"/>
        <a:ext cx="1873109" cy="1527768"/>
      </dsp:txXfrm>
    </dsp:sp>
    <dsp:sp modelId="{93F93A94-B4C7-4BB9-AA14-C4F3E82122B7}">
      <dsp:nvSpPr>
        <dsp:cNvPr id="0" name=""/>
        <dsp:cNvSpPr/>
      </dsp:nvSpPr>
      <dsp:spPr>
        <a:xfrm>
          <a:off x="862330" y="3578240"/>
          <a:ext cx="2455328" cy="2125189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hlinkClick xmlns:r="http://schemas.openxmlformats.org/officeDocument/2006/relationships" r:id="" action="ppaction://hlinksldjump"/>
            </a:rPr>
            <a:t>Таманская земля</a:t>
          </a:r>
          <a:endParaRPr lang="ru-RU" sz="29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glow rad="139700">
                <a:schemeClr val="accent4">
                  <a:satMod val="175000"/>
                  <a:alpha val="40000"/>
                </a:schemeClr>
              </a:glow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sp:txBody>
      <dsp:txXfrm>
        <a:off x="1221904" y="3889467"/>
        <a:ext cx="1736180" cy="15027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03D109-03B2-402B-8DC3-A4DB9258EF89}" type="datetimeFigureOut">
              <a:rPr lang="ru-RU" smtClean="0"/>
              <a:pPr/>
              <a:t>19.05.2014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317232-9A3D-4A3B-8C82-905038A3D17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43236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225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CF182FD-63D8-41B4-822C-42562530B2CF}" type="slidenum">
              <a:rPr lang="ru-RU" smtClean="0"/>
              <a:pPr eaLnBrk="1" hangingPunct="1"/>
              <a:t>3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7932C-E28E-4D85-96D7-23EFC64458B1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7932C-E28E-4D85-96D7-23EFC64458B1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C7F4A-068E-40FE-A45E-A47DD3A392F9}" type="datetimeFigureOut">
              <a:rPr lang="ru-RU" smtClean="0"/>
              <a:pPr/>
              <a:t>19.05.2014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E3DDA-ACB1-48C9-A3A5-F22694ED94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80615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C7F4A-068E-40FE-A45E-A47DD3A392F9}" type="datetimeFigureOut">
              <a:rPr lang="ru-RU" smtClean="0"/>
              <a:pPr/>
              <a:t>19.05.2014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E3DDA-ACB1-48C9-A3A5-F22694ED94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58738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C7F4A-068E-40FE-A45E-A47DD3A392F9}" type="datetimeFigureOut">
              <a:rPr lang="ru-RU" smtClean="0"/>
              <a:pPr/>
              <a:t>19.05.2014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E3DDA-ACB1-48C9-A3A5-F22694ED94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060107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83FDC-32A8-46A4-A7B2-7ADA7865694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FDF20-0CD6-44DC-B3B1-E429BDF9691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73402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83FDC-32A8-46A4-A7B2-7ADA7865694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FDF20-0CD6-44DC-B3B1-E429BDF9691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92966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83FDC-32A8-46A4-A7B2-7ADA7865694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FDF20-0CD6-44DC-B3B1-E429BDF9691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27532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83FDC-32A8-46A4-A7B2-7ADA7865694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FDF20-0CD6-44DC-B3B1-E429BDF9691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95335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83FDC-32A8-46A4-A7B2-7ADA7865694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FDF20-0CD6-44DC-B3B1-E429BDF9691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56005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83FDC-32A8-46A4-A7B2-7ADA7865694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FDF20-0CD6-44DC-B3B1-E429BDF9691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19914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83FDC-32A8-46A4-A7B2-7ADA7865694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FDF20-0CD6-44DC-B3B1-E429BDF9691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58678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83FDC-32A8-46A4-A7B2-7ADA7865694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FDF20-0CD6-44DC-B3B1-E429BDF9691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9661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C7F4A-068E-40FE-A45E-A47DD3A392F9}" type="datetimeFigureOut">
              <a:rPr lang="ru-RU" smtClean="0"/>
              <a:pPr/>
              <a:t>19.05.2014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E3DDA-ACB1-48C9-A3A5-F22694ED94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832937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83FDC-32A8-46A4-A7B2-7ADA7865694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FDF20-0CD6-44DC-B3B1-E429BDF9691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99320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83FDC-32A8-46A4-A7B2-7ADA7865694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FDF20-0CD6-44DC-B3B1-E429BDF9691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10959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83FDC-32A8-46A4-A7B2-7ADA7865694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FDF20-0CD6-44DC-B3B1-E429BDF9691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12666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{</a:t>
            </a:r>
            <a:endParaRPr lang="en-US" sz="6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0DAC4-6EF1-4576-9F18-CD59731C3627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19.05.2014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32275D-EF95-420D-A67C-A4B091A977EF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88607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0DAC4-6EF1-4576-9F18-CD59731C3627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19.05.2014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32275D-EF95-420D-A67C-A4B091A977EF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99400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{</a:t>
            </a:r>
            <a:endParaRPr lang="en-US" sz="6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0DAC4-6EF1-4576-9F18-CD59731C3627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19.05.2014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32275D-EF95-420D-A67C-A4B091A977EF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46457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0DAC4-6EF1-4576-9F18-CD59731C3627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19.05.2014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32275D-EF95-420D-A67C-A4B091A977EF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912071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{</a:t>
            </a:r>
            <a:endParaRPr lang="en-US" sz="6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{</a:t>
            </a:r>
            <a:endParaRPr lang="en-US" sz="6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0DAC4-6EF1-4576-9F18-CD59731C3627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19.05.2014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32275D-EF95-420D-A67C-A4B091A977EF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30450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0DAC4-6EF1-4576-9F18-CD59731C3627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19.05.2014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32275D-EF95-420D-A67C-A4B091A977EF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93150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0DAC4-6EF1-4576-9F18-CD59731C3627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19.05.2014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32275D-EF95-420D-A67C-A4B091A977EF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3643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C7F4A-068E-40FE-A45E-A47DD3A392F9}" type="datetimeFigureOut">
              <a:rPr lang="ru-RU" smtClean="0"/>
              <a:pPr/>
              <a:t>19.05.2014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E3DDA-ACB1-48C9-A3A5-F22694ED94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389258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{</a:t>
            </a:r>
            <a:endParaRPr lang="en-US" sz="8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0DAC4-6EF1-4576-9F18-CD59731C3627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19.05.2014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32275D-EF95-420D-A67C-A4B091A977EF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111822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{</a:t>
            </a:r>
            <a:endParaRPr lang="en-US" sz="6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0DAC4-6EF1-4576-9F18-CD59731C3627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19.05.2014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32275D-EF95-420D-A67C-A4B091A977EF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26322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0DAC4-6EF1-4576-9F18-CD59731C3627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19.05.2014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2275D-EF95-420D-A67C-A4B091A977EF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55512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0DAC4-6EF1-4576-9F18-CD59731C3627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19.05.2014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2275D-EF95-420D-A67C-A4B091A977EF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0904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{</a:t>
            </a:r>
            <a:endParaRPr lang="en-US" sz="6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0DAC4-6EF1-4576-9F18-CD59731C3627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19.05.2014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32275D-EF95-420D-A67C-A4B091A977EF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03810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0DAC4-6EF1-4576-9F18-CD59731C3627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19.05.2014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32275D-EF95-420D-A67C-A4B091A977EF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41244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{</a:t>
            </a:r>
            <a:endParaRPr lang="en-US" sz="6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0DAC4-6EF1-4576-9F18-CD59731C3627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19.05.2014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32275D-EF95-420D-A67C-A4B091A977EF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660581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0DAC4-6EF1-4576-9F18-CD59731C3627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19.05.2014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32275D-EF95-420D-A67C-A4B091A977EF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912154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{</a:t>
            </a:r>
            <a:endParaRPr lang="en-US" sz="6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{</a:t>
            </a:r>
            <a:endParaRPr lang="en-US" sz="6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0DAC4-6EF1-4576-9F18-CD59731C3627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19.05.2014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32275D-EF95-420D-A67C-A4B091A977EF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48703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0DAC4-6EF1-4576-9F18-CD59731C3627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19.05.2014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32275D-EF95-420D-A67C-A4B091A977EF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3072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C7F4A-068E-40FE-A45E-A47DD3A392F9}" type="datetimeFigureOut">
              <a:rPr lang="ru-RU" smtClean="0"/>
              <a:pPr/>
              <a:t>19.05.2014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E3DDA-ACB1-48C9-A3A5-F22694ED94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589408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0DAC4-6EF1-4576-9F18-CD59731C3627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19.05.2014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32275D-EF95-420D-A67C-A4B091A977EF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56342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{</a:t>
            </a:r>
            <a:endParaRPr lang="en-US" sz="8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0DAC4-6EF1-4576-9F18-CD59731C3627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19.05.2014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32275D-EF95-420D-A67C-A4B091A977EF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269526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{</a:t>
            </a:r>
            <a:endParaRPr lang="en-US" sz="6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0DAC4-6EF1-4576-9F18-CD59731C3627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19.05.2014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32275D-EF95-420D-A67C-A4B091A977EF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36241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0DAC4-6EF1-4576-9F18-CD59731C3627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19.05.2014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2275D-EF95-420D-A67C-A4B091A977EF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53031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0DAC4-6EF1-4576-9F18-CD59731C3627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19.05.2014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2275D-EF95-420D-A67C-A4B091A977EF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59658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{</a:t>
            </a:r>
            <a:endParaRPr lang="en-US" sz="6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0DAC4-6EF1-4576-9F18-CD59731C3627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19.05.2014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32275D-EF95-420D-A67C-A4B091A977EF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5051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0DAC4-6EF1-4576-9F18-CD59731C3627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19.05.2014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32275D-EF95-420D-A67C-A4B091A977EF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214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{</a:t>
            </a:r>
            <a:endParaRPr lang="en-US" sz="6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0DAC4-6EF1-4576-9F18-CD59731C3627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19.05.2014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32275D-EF95-420D-A67C-A4B091A977EF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334913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0DAC4-6EF1-4576-9F18-CD59731C3627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19.05.2014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32275D-EF95-420D-A67C-A4B091A977EF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98868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{</a:t>
            </a:r>
            <a:endParaRPr lang="en-US" sz="6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{</a:t>
            </a:r>
            <a:endParaRPr lang="en-US" sz="6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0DAC4-6EF1-4576-9F18-CD59731C3627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19.05.2014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32275D-EF95-420D-A67C-A4B091A977EF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7229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C7F4A-068E-40FE-A45E-A47DD3A392F9}" type="datetimeFigureOut">
              <a:rPr lang="ru-RU" smtClean="0"/>
              <a:pPr/>
              <a:t>19.05.2014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E3DDA-ACB1-48C9-A3A5-F22694ED94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484425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0DAC4-6EF1-4576-9F18-CD59731C3627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19.05.2014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32275D-EF95-420D-A67C-A4B091A977EF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62823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0DAC4-6EF1-4576-9F18-CD59731C3627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19.05.2014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32275D-EF95-420D-A67C-A4B091A977EF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67653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{</a:t>
            </a:r>
            <a:endParaRPr lang="en-US" sz="8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0DAC4-6EF1-4576-9F18-CD59731C3627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19.05.2014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32275D-EF95-420D-A67C-A4B091A977EF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615231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{</a:t>
            </a:r>
            <a:endParaRPr lang="en-US" sz="6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0DAC4-6EF1-4576-9F18-CD59731C3627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19.05.2014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32275D-EF95-420D-A67C-A4B091A977EF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25509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0DAC4-6EF1-4576-9F18-CD59731C3627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19.05.2014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2275D-EF95-420D-A67C-A4B091A977EF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9264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0DAC4-6EF1-4576-9F18-CD59731C3627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19.05.2014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2275D-EF95-420D-A67C-A4B091A977EF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01741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{</a:t>
            </a:r>
            <a:endParaRPr lang="en-US" sz="6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0DAC4-6EF1-4576-9F18-CD59731C3627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19.05.2014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32275D-EF95-420D-A67C-A4B091A977EF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09719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0DAC4-6EF1-4576-9F18-CD59731C3627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19.05.2014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32275D-EF95-420D-A67C-A4B091A977EF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73476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{</a:t>
            </a:r>
            <a:endParaRPr lang="en-US" sz="6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0DAC4-6EF1-4576-9F18-CD59731C3627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19.05.2014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32275D-EF95-420D-A67C-A4B091A977EF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007728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0DAC4-6EF1-4576-9F18-CD59731C3627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19.05.2014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32275D-EF95-420D-A67C-A4B091A977EF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52531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C7F4A-068E-40FE-A45E-A47DD3A392F9}" type="datetimeFigureOut">
              <a:rPr lang="ru-RU" smtClean="0"/>
              <a:pPr/>
              <a:t>19.05.2014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E3DDA-ACB1-48C9-A3A5-F22694ED94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19716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{</a:t>
            </a:r>
            <a:endParaRPr lang="en-US" sz="6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{</a:t>
            </a:r>
            <a:endParaRPr lang="en-US" sz="6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0DAC4-6EF1-4576-9F18-CD59731C3627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19.05.2014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32275D-EF95-420D-A67C-A4B091A977EF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69436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0DAC4-6EF1-4576-9F18-CD59731C3627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19.05.2014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32275D-EF95-420D-A67C-A4B091A977EF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49132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0DAC4-6EF1-4576-9F18-CD59731C3627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19.05.2014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32275D-EF95-420D-A67C-A4B091A977EF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00093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{</a:t>
            </a:r>
            <a:endParaRPr lang="en-US" sz="8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0DAC4-6EF1-4576-9F18-CD59731C3627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19.05.2014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32275D-EF95-420D-A67C-A4B091A977EF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6711563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{</a:t>
            </a:r>
            <a:endParaRPr lang="en-US" sz="6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0DAC4-6EF1-4576-9F18-CD59731C3627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19.05.2014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32275D-EF95-420D-A67C-A4B091A977EF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3900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0DAC4-6EF1-4576-9F18-CD59731C3627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19.05.2014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2275D-EF95-420D-A67C-A4B091A977EF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48742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0DAC4-6EF1-4576-9F18-CD59731C3627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19.05.2014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2275D-EF95-420D-A67C-A4B091A977EF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291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C7F4A-068E-40FE-A45E-A47DD3A392F9}" type="datetimeFigureOut">
              <a:rPr lang="ru-RU" smtClean="0"/>
              <a:pPr/>
              <a:t>19.05.2014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E3DDA-ACB1-48C9-A3A5-F22694ED94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04833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C7F4A-068E-40FE-A45E-A47DD3A392F9}" type="datetimeFigureOut">
              <a:rPr lang="ru-RU" smtClean="0"/>
              <a:pPr/>
              <a:t>19.05.2014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E3DDA-ACB1-48C9-A3A5-F22694ED94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59146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C7F4A-068E-40FE-A45E-A47DD3A392F9}" type="datetimeFigureOut">
              <a:rPr lang="ru-RU" smtClean="0"/>
              <a:pPr/>
              <a:t>19.05.2014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E3DDA-ACB1-48C9-A3A5-F22694ED94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24735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2000"/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2C7F4A-068E-40FE-A45E-A47DD3A392F9}" type="datetimeFigureOut">
              <a:rPr lang="ru-RU" smtClean="0"/>
              <a:pPr/>
              <a:t>19.05.2014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BE3DDA-ACB1-48C9-A3A5-F22694ED94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28859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2000"/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83FDC-32A8-46A4-A7B2-7ADA7865694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5FDF20-0CD6-44DC-B3B1-E429BDF9691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075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2000"/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5360DAC4-6EF1-4576-9F18-CD59731C3627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19.05.2014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532275D-EF95-420D-A67C-A4B091A977EF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90420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2000"/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5360DAC4-6EF1-4576-9F18-CD59731C3627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19.05.2014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532275D-EF95-420D-A67C-A4B091A977EF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14237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2000"/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5360DAC4-6EF1-4576-9F18-CD59731C3627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19.05.2014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532275D-EF95-420D-A67C-A4B091A977EF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79625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2000"/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5360DAC4-6EF1-4576-9F18-CD59731C3627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19.05.2014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532275D-EF95-420D-A67C-A4B091A977EF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84328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jpe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pn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jpeg"/><Relationship Id="rId4" Type="http://schemas.openxmlformats.org/officeDocument/2006/relationships/image" Target="../media/image4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image" Target="../media/image31.jpe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8.pn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7" Type="http://schemas.openxmlformats.org/officeDocument/2006/relationships/image" Target="../media/image52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jpe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" Target="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image" Target="../media/image31.jpe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jpeg"/><Relationship Id="rId5" Type="http://schemas.openxmlformats.org/officeDocument/2006/relationships/slide" Target="slide6.xml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0.jpeg"/><Relationship Id="rId4" Type="http://schemas.openxmlformats.org/officeDocument/2006/relationships/slide" Target="slide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jpe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0.jpeg"/><Relationship Id="rId4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3.xml"/><Relationship Id="rId4" Type="http://schemas.openxmlformats.org/officeDocument/2006/relationships/slide" Target="slide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slide" Target="slide6.xml"/><Relationship Id="rId12" Type="http://schemas.openxmlformats.org/officeDocument/2006/relationships/slide" Target="slide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1.gif"/><Relationship Id="rId5" Type="http://schemas.openxmlformats.org/officeDocument/2006/relationships/image" Target="../media/image9.png"/><Relationship Id="rId10" Type="http://schemas.openxmlformats.org/officeDocument/2006/relationships/slide" Target="slide5.xml"/><Relationship Id="rId4" Type="http://schemas.openxmlformats.org/officeDocument/2006/relationships/slide" Target="slide22.xml"/><Relationship Id="rId9" Type="http://schemas.openxmlformats.org/officeDocument/2006/relationships/slide" Target="slide2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4.jpeg"/><Relationship Id="rId4" Type="http://schemas.openxmlformats.org/officeDocument/2006/relationships/slide" Target="slide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4.jpeg"/><Relationship Id="rId4" Type="http://schemas.openxmlformats.org/officeDocument/2006/relationships/slide" Target="slide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4.xml"/><Relationship Id="rId5" Type="http://schemas.openxmlformats.org/officeDocument/2006/relationships/slide" Target="slide5.xml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13.jpeg"/><Relationship Id="rId7" Type="http://schemas.openxmlformats.org/officeDocument/2006/relationships/diagramColors" Target="../diagrams/colors1.xml"/><Relationship Id="rId12" Type="http://schemas.microsoft.com/office/2007/relationships/diagramDrawing" Target="../diagrams/drawing1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N:\&#1085;&#1072;%20&#1089;&#1072;&#1081;&#1090;%20&#1080;%20&#1086;&#1090;&#1087;&#1088;&#1072;&#1074;&#1082;&#1072;\swyat-mesta-kubani\Golos-Angela-Bez-nazvaniya(muzofon.com).mp3" TargetMode="External"/><Relationship Id="rId6" Type="http://schemas.openxmlformats.org/officeDocument/2006/relationships/diagramQuickStyle" Target="../diagrams/quickStyle1.xml"/><Relationship Id="rId11" Type="http://schemas.openxmlformats.org/officeDocument/2006/relationships/slide" Target="slide69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15.png"/><Relationship Id="rId4" Type="http://schemas.openxmlformats.org/officeDocument/2006/relationships/diagramData" Target="../diagrams/data1.xml"/><Relationship Id="rId9" Type="http://schemas.openxmlformats.org/officeDocument/2006/relationships/image" Target="../media/image11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0.png"/><Relationship Id="rId5" Type="http://schemas.openxmlformats.org/officeDocument/2006/relationships/image" Target="../media/image58.png"/><Relationship Id="rId4" Type="http://schemas.openxmlformats.org/officeDocument/2006/relationships/image" Target="../media/image9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9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slide" Target="slide5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9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9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01.png"/><Relationship Id="rId4" Type="http://schemas.openxmlformats.org/officeDocument/2006/relationships/image" Target="../media/image9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04.png"/><Relationship Id="rId5" Type="http://schemas.openxmlformats.org/officeDocument/2006/relationships/image" Target="../media/image90.png"/><Relationship Id="rId4" Type="http://schemas.openxmlformats.org/officeDocument/2006/relationships/image" Target="../media/image9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0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0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slide" Target="slide53.xml"/><Relationship Id="rId12" Type="http://schemas.openxmlformats.org/officeDocument/2006/relationships/image" Target="../media/image20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N:\&#1085;&#1072;%20&#1089;&#1072;&#1081;&#1090;%20&#1080;%20&#1086;&#1090;&#1087;&#1088;&#1072;&#1074;&#1082;&#1072;\swyat-mesta-kubani\brval60.mp3" TargetMode="External"/><Relationship Id="rId6" Type="http://schemas.openxmlformats.org/officeDocument/2006/relationships/slide" Target="slide47.xml"/><Relationship Id="rId11" Type="http://schemas.openxmlformats.org/officeDocument/2006/relationships/image" Target="../media/image19.png"/><Relationship Id="rId5" Type="http://schemas.openxmlformats.org/officeDocument/2006/relationships/slide" Target="slide41.xml"/><Relationship Id="rId10" Type="http://schemas.openxmlformats.org/officeDocument/2006/relationships/image" Target="../media/image18.png"/><Relationship Id="rId4" Type="http://schemas.openxmlformats.org/officeDocument/2006/relationships/slide" Target="slide32.xml"/><Relationship Id="rId9" Type="http://schemas.openxmlformats.org/officeDocument/2006/relationships/image" Target="../media/image17.png"/><Relationship Id="rId1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0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1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0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57.xml"/><Relationship Id="rId5" Type="http://schemas.openxmlformats.org/officeDocument/2006/relationships/slide" Target="slide5.xml"/><Relationship Id="rId4" Type="http://schemas.openxmlformats.org/officeDocument/2006/relationships/image" Target="../media/image5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1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119.png"/><Relationship Id="rId4" Type="http://schemas.openxmlformats.org/officeDocument/2006/relationships/image" Target="../media/image11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119.png"/><Relationship Id="rId4" Type="http://schemas.openxmlformats.org/officeDocument/2006/relationships/slide" Target="slide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124.jpeg"/><Relationship Id="rId4" Type="http://schemas.openxmlformats.org/officeDocument/2006/relationships/slide" Target="slide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2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2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2.jpeg"/><Relationship Id="rId7" Type="http://schemas.openxmlformats.org/officeDocument/2006/relationships/slide" Target="slide4.xml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N:\&#1085;&#1072;%20&#1089;&#1072;&#1081;&#1090;%20&#1080;%20&#1086;&#1090;&#1087;&#1088;&#1072;&#1074;&#1082;&#1072;\swyat-mesta-kubani\zvuki_prirody_-_lesnoy_ruchey_(zaycev.net).mp3" TargetMode="External"/><Relationship Id="rId6" Type="http://schemas.openxmlformats.org/officeDocument/2006/relationships/slide" Target="slide28.xml"/><Relationship Id="rId11" Type="http://schemas.openxmlformats.org/officeDocument/2006/relationships/image" Target="../media/image25.png"/><Relationship Id="rId5" Type="http://schemas.openxmlformats.org/officeDocument/2006/relationships/slide" Target="slide19.xml"/><Relationship Id="rId10" Type="http://schemas.openxmlformats.org/officeDocument/2006/relationships/image" Target="../media/image20.gif"/><Relationship Id="rId4" Type="http://schemas.openxmlformats.org/officeDocument/2006/relationships/slide" Target="slide8.xml"/><Relationship Id="rId9" Type="http://schemas.openxmlformats.org/officeDocument/2006/relationships/image" Target="../media/image2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29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3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57.xml"/><Relationship Id="rId4" Type="http://schemas.openxmlformats.org/officeDocument/2006/relationships/slide" Target="slide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57.xml"/><Relationship Id="rId4" Type="http://schemas.openxmlformats.org/officeDocument/2006/relationships/slide" Target="slide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7.xml"/><Relationship Id="rId6" Type="http://schemas.openxmlformats.org/officeDocument/2006/relationships/slide" Target="slide7.xml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5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5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57.xml"/><Relationship Id="rId4" Type="http://schemas.openxmlformats.org/officeDocument/2006/relationships/slide" Target="slide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57.xml"/><Relationship Id="rId5" Type="http://schemas.openxmlformats.org/officeDocument/2006/relationships/slide" Target="slide7.xml"/><Relationship Id="rId4" Type="http://schemas.openxmlformats.org/officeDocument/2006/relationships/image" Target="../media/image145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gif"/><Relationship Id="rId1" Type="http://schemas.openxmlformats.org/officeDocument/2006/relationships/slideLayout" Target="../slideLayouts/slideLayout5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6.jpeg"/><Relationship Id="rId7" Type="http://schemas.openxmlformats.org/officeDocument/2006/relationships/image" Target="../media/image27.png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N:\&#1085;&#1072;%20&#1089;&#1072;&#1081;&#1090;%20&#1080;%20&#1086;&#1090;&#1087;&#1088;&#1072;&#1074;&#1082;&#1072;\swyat-mesta-kubani\SHum_voln_-_Eto_svezhie_vspleski_okeanskih_voln_myagkie_shelest_peny_rastekayucshejsya_po_odinokomu_plyazhu_(iPlayer.fm).mp3" TargetMode="External"/><Relationship Id="rId6" Type="http://schemas.openxmlformats.org/officeDocument/2006/relationships/slide" Target="slide64.xml"/><Relationship Id="rId11" Type="http://schemas.openxmlformats.org/officeDocument/2006/relationships/slide" Target="slide4.xml"/><Relationship Id="rId5" Type="http://schemas.openxmlformats.org/officeDocument/2006/relationships/slide" Target="slide61.xml"/><Relationship Id="rId10" Type="http://schemas.openxmlformats.org/officeDocument/2006/relationships/image" Target="../media/image20.gif"/><Relationship Id="rId4" Type="http://schemas.openxmlformats.org/officeDocument/2006/relationships/slide" Target="slide59.xml"/><Relationship Id="rId9" Type="http://schemas.openxmlformats.org/officeDocument/2006/relationships/image" Target="../media/image29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" Target="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:\Users\Сергей\Desktop\презент Святые места Кубани\article1100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1342" y="188641"/>
            <a:ext cx="7772400" cy="792087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Святые места Кубани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Сергей\Desktop\презент Святые места Кубани\Krasnodarsky_Kray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611560" y="1124744"/>
            <a:ext cx="7848872" cy="675940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  <a:reflection blurRad="6350" stA="50000" endA="300" endPos="55500" dist="101600" dir="5400000" sy="-100000" algn="bl" rotWithShape="0"/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pic>
        <p:nvPicPr>
          <p:cNvPr id="1027" name="Picture 3" descr="C:\Users\Сергей\Desktop\презент Святые места Кубани\p0000003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3551953" y="1124744"/>
            <a:ext cx="1968086" cy="4265380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6211669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Автор презентации : учитель основ православной культуры 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МБОУ 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СОШ 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№17  ст. Холмской Краснодарского 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края 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Кравец Сергей Александрович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47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3867" y="260648"/>
            <a:ext cx="8229600" cy="864095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b="1" dirty="0" smtClean="0"/>
              <a:t>Святой источник </a:t>
            </a:r>
            <a:r>
              <a:rPr lang="ru-RU" b="1" dirty="0"/>
              <a:t>находится у поселка Горного Крымского района в живописном ущелье.</a:t>
            </a:r>
          </a:p>
        </p:txBody>
      </p:sp>
      <p:pic>
        <p:nvPicPr>
          <p:cNvPr id="2050" name="Picture 2" descr="C:\Users\Сергей\Pictures\img_0283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2123727" y="1421718"/>
            <a:ext cx="6531777" cy="44364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трелка вверх 3">
            <a:hlinkClick r:id="rId3" action="ppaction://hlinksldjump"/>
          </p:cNvPr>
          <p:cNvSpPr/>
          <p:nvPr/>
        </p:nvSpPr>
        <p:spPr>
          <a:xfrm>
            <a:off x="263492" y="5826310"/>
            <a:ext cx="730796" cy="86547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1598817" cy="2448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691680" y="5935578"/>
            <a:ext cx="6267450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83675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620688"/>
            <a:ext cx="2880320" cy="1368152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4000" b="1" dirty="0"/>
              <a:t>По дороге к храму</a:t>
            </a:r>
          </a:p>
          <a:p>
            <a:pPr marL="45720" indent="0" algn="ctr">
              <a:buNone/>
            </a:pPr>
            <a:endParaRPr lang="ru-RU" sz="4000" b="1" dirty="0"/>
          </a:p>
        </p:txBody>
      </p:sp>
      <p:pic>
        <p:nvPicPr>
          <p:cNvPr id="8194" name="Picture 2" descr="C:\Users\Сергей\Pictures\Горный, Ниберджай 09\gornui 01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779912" y="24014"/>
            <a:ext cx="4536504" cy="6048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трелка вверх 3">
            <a:hlinkClick r:id="rId3" action="ppaction://hlinksldjump"/>
          </p:cNvPr>
          <p:cNvSpPr/>
          <p:nvPr/>
        </p:nvSpPr>
        <p:spPr>
          <a:xfrm>
            <a:off x="179512" y="5879287"/>
            <a:ext cx="730796" cy="86547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83569" y="2348881"/>
            <a:ext cx="1786914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Сергей\Desktop\учит года 2014\Горный\776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273775" y="6014184"/>
            <a:ext cx="6264696" cy="817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13555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5" y="116632"/>
            <a:ext cx="8256365" cy="1152128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2400" b="1" dirty="0"/>
              <a:t>Когда батюшка только перебрался в эти места, он семь дней и ночей не сходил с камня, молился, чтобы Господь вразумил его, где возводить церковь.</a:t>
            </a:r>
          </a:p>
        </p:txBody>
      </p:sp>
      <p:pic>
        <p:nvPicPr>
          <p:cNvPr id="7170" name="Picture 2" descr="C:\Users\Сергей\Pictures\Горный, Ниберджай 09\gornui 01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907704" y="1437569"/>
            <a:ext cx="6192688" cy="46445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 вверх 4">
            <a:hlinkClick r:id="rId3" action="ppaction://hlinksldjump"/>
          </p:cNvPr>
          <p:cNvSpPr/>
          <p:nvPr/>
        </p:nvSpPr>
        <p:spPr>
          <a:xfrm>
            <a:off x="8286503" y="5839733"/>
            <a:ext cx="730796" cy="86547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2" descr="C:\Users\Сергей\Desktop\учит года 2014\Горный\776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273775" y="6014184"/>
            <a:ext cx="6264696" cy="817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76463"/>
            <a:ext cx="1639887" cy="251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52977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317119"/>
            <a:ext cx="3528392" cy="1887745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2800" b="1" dirty="0" smtClean="0"/>
              <a:t>Место возведения храма Отцу Феодосию указала </a:t>
            </a:r>
            <a:r>
              <a:rPr lang="ru-RU" sz="2800" b="1" dirty="0" smtClean="0">
                <a:solidFill>
                  <a:srgbClr val="C00000"/>
                </a:solidFill>
              </a:rPr>
              <a:t>сама Богородица</a:t>
            </a:r>
            <a:r>
              <a:rPr lang="ru-RU" sz="2800" b="1" dirty="0" smtClean="0"/>
              <a:t>.</a:t>
            </a:r>
            <a:endParaRPr lang="ru-RU" sz="2800" b="1" dirty="0"/>
          </a:p>
        </p:txBody>
      </p:sp>
      <p:pic>
        <p:nvPicPr>
          <p:cNvPr id="2050" name="Picture 2" descr="C:\Users\Сергей\Pictures\Горный, Ниберджай 09\gornui 06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283968" y="139776"/>
            <a:ext cx="4392488" cy="58561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трелка вверх 3">
            <a:hlinkClick r:id="rId3" action="ppaction://hlinksldjump"/>
          </p:cNvPr>
          <p:cNvSpPr/>
          <p:nvPr/>
        </p:nvSpPr>
        <p:spPr>
          <a:xfrm>
            <a:off x="22396" y="5920464"/>
            <a:ext cx="730796" cy="86547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C:\Users\Сергей\Desktop\презент Святые места Кубани\1017148.gif"/>
          <p:cNvPicPr>
            <a:picLocks noChangeAspect="1" noChangeArrowheads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44910" y="2348880"/>
            <a:ext cx="2921534" cy="3166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Сергей\Desktop\учит года 2014\Горный\776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273775" y="6014184"/>
            <a:ext cx="6264696" cy="817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49298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5052" y="48038"/>
            <a:ext cx="8229600" cy="1228998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400" b="1" dirty="0"/>
              <a:t>По мановению  чудной десницы Богородицы на камнях зазеленел барвинок. Склон горы доныне покрыт этим вечнозеленым цветком, больше его нет во всём ущелье</a:t>
            </a:r>
            <a:r>
              <a:rPr lang="ru-RU" sz="2400" b="1" dirty="0" smtClean="0"/>
              <a:t>.</a:t>
            </a:r>
            <a:endParaRPr lang="ru-RU" sz="2400" b="1" dirty="0"/>
          </a:p>
        </p:txBody>
      </p:sp>
      <p:pic>
        <p:nvPicPr>
          <p:cNvPr id="16386" name="Picture 2" descr="C:\Users\Сергей\Pictures\Горный_31.07.10\цветок 02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835696" y="1346340"/>
            <a:ext cx="6223792" cy="46678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 вверх 4">
            <a:hlinkClick r:id="rId3" action="ppaction://hlinksldjump"/>
          </p:cNvPr>
          <p:cNvSpPr/>
          <p:nvPr/>
        </p:nvSpPr>
        <p:spPr>
          <a:xfrm>
            <a:off x="8279254" y="5835090"/>
            <a:ext cx="730796" cy="86547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267744" y="1569936"/>
            <a:ext cx="5654139" cy="425635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Сергей\Desktop\учит года 2014\Горный\776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475656" y="6014184"/>
            <a:ext cx="6264696" cy="817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95015" y="2276872"/>
            <a:ext cx="1639887" cy="251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68639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57773"/>
            <a:ext cx="6984776" cy="922955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2400" b="1" dirty="0"/>
              <a:t> </a:t>
            </a:r>
            <a:r>
              <a:rPr lang="ru-RU" sz="2400" b="1" dirty="0" smtClean="0"/>
              <a:t>Храм </a:t>
            </a:r>
            <a:r>
              <a:rPr lang="ru-RU" sz="2400" b="1" dirty="0"/>
              <a:t>во имя иконы Божией Матери "Живоносный источник"</a:t>
            </a:r>
          </a:p>
        </p:txBody>
      </p:sp>
      <p:pic>
        <p:nvPicPr>
          <p:cNvPr id="1026" name="Picture 2" descr="C:\Users\Сергей\Pictures\Горный, Ниберджай 09\gornui 02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844623" y="1121525"/>
            <a:ext cx="6482166" cy="48616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 вверх 4">
            <a:hlinkClick r:id="rId3" action="ppaction://hlinksldjump"/>
          </p:cNvPr>
          <p:cNvSpPr/>
          <p:nvPr/>
        </p:nvSpPr>
        <p:spPr>
          <a:xfrm>
            <a:off x="8344178" y="5858783"/>
            <a:ext cx="730796" cy="86547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2" descr="C:\Users\Сергей\Desktop\учит года 2014\Горный\776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273775" y="6014184"/>
            <a:ext cx="6264696" cy="817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07505" y="2063750"/>
            <a:ext cx="1642720" cy="2517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77216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5796"/>
            <a:ext cx="8280920" cy="830916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fontScale="85000" lnSpcReduction="20000"/>
          </a:bodyPr>
          <a:lstStyle/>
          <a:p>
            <a:pPr marL="45720" indent="0" algn="ctr">
              <a:buNone/>
            </a:pPr>
            <a:r>
              <a:rPr lang="ru-RU" b="1" dirty="0" smtClean="0"/>
              <a:t>На пути к Святому источнику и часовне батюшки Феодосия</a:t>
            </a:r>
            <a:endParaRPr lang="ru-RU" b="1" dirty="0"/>
          </a:p>
        </p:txBody>
      </p:sp>
      <p:pic>
        <p:nvPicPr>
          <p:cNvPr id="9218" name="Picture 2" descr="C:\Users\Сергей\Pictures\Горный, Ниберджай 09\gornui 01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767216" y="885511"/>
            <a:ext cx="6583110" cy="49373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 вверх 4">
            <a:hlinkClick r:id="rId3" action="ppaction://hlinksldjump"/>
          </p:cNvPr>
          <p:cNvSpPr/>
          <p:nvPr/>
        </p:nvSpPr>
        <p:spPr>
          <a:xfrm>
            <a:off x="8301106" y="5944215"/>
            <a:ext cx="730796" cy="86547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717996" y="965521"/>
            <a:ext cx="6583110" cy="4938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789233" y="801223"/>
            <a:ext cx="6802133" cy="5102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Сергей\Desktop\учит года 2014\Горный\776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273775" y="6014184"/>
            <a:ext cx="6264696" cy="817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07504" y="2176463"/>
            <a:ext cx="1523157" cy="23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43881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7664" y="116632"/>
            <a:ext cx="6780857" cy="504056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/>
          <a:p>
            <a:pPr marL="45720" indent="0" algn="ctr">
              <a:buNone/>
            </a:pPr>
            <a:r>
              <a:rPr lang="ru-RU" dirty="0" smtClean="0"/>
              <a:t>В часовне </a:t>
            </a:r>
            <a:r>
              <a:rPr lang="ru-RU" dirty="0"/>
              <a:t>батюшки Феодосия</a:t>
            </a:r>
          </a:p>
        </p:txBody>
      </p:sp>
      <p:pic>
        <p:nvPicPr>
          <p:cNvPr id="11266" name="Picture 2" descr="C:\Users\Сергей\Pictures\Горный, Ниберджай 09\gornui 04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789652" y="778207"/>
            <a:ext cx="3824651" cy="50990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трелка вверх 3">
            <a:hlinkClick r:id="rId3" action="ppaction://hlinksldjump"/>
          </p:cNvPr>
          <p:cNvSpPr/>
          <p:nvPr/>
        </p:nvSpPr>
        <p:spPr>
          <a:xfrm>
            <a:off x="0" y="5877272"/>
            <a:ext cx="730796" cy="86547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44910" y="849317"/>
            <a:ext cx="3811066" cy="5082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Сергей\Desktop\учит года 2014\Горный\776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475656" y="5959511"/>
            <a:ext cx="6264696" cy="817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59755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0"/>
            <a:ext cx="7508475" cy="864096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fontScale="85000" lnSpcReduction="10000"/>
          </a:bodyPr>
          <a:lstStyle/>
          <a:p>
            <a:pPr marL="45720" indent="0" algn="ctr">
              <a:buNone/>
            </a:pPr>
            <a:r>
              <a:rPr lang="ru-RU" b="1" dirty="0" smtClean="0"/>
              <a:t>Далее от часовни идет тропа к месту расстрела двух монахинь в годы гражданской войны.</a:t>
            </a:r>
            <a:endParaRPr lang="ru-RU" b="1" dirty="0"/>
          </a:p>
        </p:txBody>
      </p:sp>
      <p:sp>
        <p:nvSpPr>
          <p:cNvPr id="5" name="Стрелка вверх 4">
            <a:hlinkClick r:id="rId2" action="ppaction://hlinksldjump"/>
          </p:cNvPr>
          <p:cNvSpPr/>
          <p:nvPr/>
        </p:nvSpPr>
        <p:spPr>
          <a:xfrm>
            <a:off x="8316416" y="5803886"/>
            <a:ext cx="730796" cy="86547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619672" y="1107962"/>
            <a:ext cx="6408711" cy="481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724024" y="976759"/>
            <a:ext cx="6592392" cy="4943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Сергей\Desktop\учит года 2014\Горный\776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475656" y="6027169"/>
            <a:ext cx="6264696" cy="817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2584" y="2286272"/>
            <a:ext cx="1639887" cy="251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51093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-315"/>
          <a:stretch/>
        </p:blipFill>
        <p:spPr bwMode="auto">
          <a:xfrm>
            <a:off x="1187624" y="1026476"/>
            <a:ext cx="6750068" cy="4826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32" y="34261"/>
            <a:ext cx="8820472" cy="946467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b="1" dirty="0" smtClean="0"/>
              <a:t>Источники </a:t>
            </a:r>
            <a:r>
              <a:rPr lang="ru-RU" b="1" dirty="0"/>
              <a:t>комплекса «Святая Ручка»  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606981" y="2735314"/>
            <a:ext cx="1017587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269476" y="992639"/>
            <a:ext cx="6632812" cy="49701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трелка вверх 3">
            <a:hlinkClick r:id="rId5" action="ppaction://hlinksldjump"/>
          </p:cNvPr>
          <p:cNvSpPr/>
          <p:nvPr/>
        </p:nvSpPr>
        <p:spPr>
          <a:xfrm>
            <a:off x="8244408" y="5847601"/>
            <a:ext cx="730796" cy="86547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4819" name="Picture 3" descr="C:\Users\Сергей\Desktop\учит года 2014\Святая ручка\67u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112512" y="5997893"/>
            <a:ext cx="6483824" cy="81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84213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C:\Users\Сергей\Desktop\презент Святые места Кубани\05_big.gif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5668" b="2318"/>
          <a:stretch/>
        </p:blipFill>
        <p:spPr bwMode="auto">
          <a:xfrm>
            <a:off x="883356" y="-8211"/>
            <a:ext cx="7729552" cy="6838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4312"/>
            <a:ext cx="8229600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Во время своего третьего путешествия в 40-м году от Рождества Христова апостол Андрей Первозванный с учениками оказался на Северном Кавказе. С этого и начинается история Православной веры на Кубани. </a:t>
            </a:r>
          </a:p>
        </p:txBody>
      </p:sp>
      <p:pic>
        <p:nvPicPr>
          <p:cNvPr id="2051" name="Picture 3" descr="C:\Users\Сергей\Documents\FFOutput\Андрей Первозванный2~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843131" y="2009448"/>
            <a:ext cx="3810001" cy="228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389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548680"/>
            <a:ext cx="4320480" cy="4608512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 fontScale="85000" lnSpcReduction="20000"/>
          </a:bodyPr>
          <a:lstStyle/>
          <a:p>
            <a:pPr marL="4572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Всех источников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Неберджае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пять: "Святая Ручка", Иоанна Крестителя (Предтечи), святителя Николая, святой великомученицы Варвары, святых апостолов Петра и Павла. В 1999 г. все святые источники, объединенные в одно название, - комплекс "Святая Ручка" - были переданы Русской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Православной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Церкви.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572372" y="61186"/>
            <a:ext cx="4450056" cy="59344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трелка вверх 3">
            <a:hlinkClick r:id="rId3" action="ppaction://hlinksldjump"/>
          </p:cNvPr>
          <p:cNvSpPr/>
          <p:nvPr/>
        </p:nvSpPr>
        <p:spPr>
          <a:xfrm>
            <a:off x="8396386" y="5992527"/>
            <a:ext cx="730796" cy="86547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3" descr="C:\Users\Сергей\Desktop\учит года 2014\Святая ручка\67u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112512" y="5997893"/>
            <a:ext cx="6483824" cy="81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965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2339754" y="2053548"/>
            <a:ext cx="3480794" cy="3794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8977" y="188640"/>
            <a:ext cx="8424936" cy="1800200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 fontScale="77500" lnSpcReduction="20000"/>
          </a:bodyPr>
          <a:lstStyle/>
          <a:p>
            <a:pPr marL="45720" indent="0" algn="ctr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Название источников происходит оттого, что по камню, очертаниями похожему на женскую руку, стекала вода из источника. Молившиеся Пресвятой Богородице паломники получали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исцеление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воспринимая это как благодать, подаваемую из ее руки.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101850" y="2090485"/>
            <a:ext cx="4342358" cy="40143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трелка вверх 3">
            <a:hlinkClick r:id="rId4" action="ppaction://hlinksldjump"/>
          </p:cNvPr>
          <p:cNvSpPr/>
          <p:nvPr/>
        </p:nvSpPr>
        <p:spPr>
          <a:xfrm>
            <a:off x="8244408" y="5847601"/>
            <a:ext cx="730796" cy="86547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3" descr="C:\Users\Сергей\Desktop\учит года 2014\Святая ручка\67u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112512" y="5997893"/>
            <a:ext cx="6483824" cy="81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36101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44624"/>
            <a:ext cx="8640960" cy="223224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45720" indent="0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Но источника в первозданном виде уже нет. Немцы не смогли разбомбить святыню, а в шестидесятые годы советская власть все-таки решила расправиться с божественным явлением. Было распоряжение прямо по источнику проложить железную дорогу.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Весь день строители, разрушив скалу, заливали это место цементом, засыпали щебнем. Но наутро весь материал оказывался размытым, и святая вода вновь поднималась из-под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земли.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763688" y="2332358"/>
            <a:ext cx="5616624" cy="37181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трелка вверх 3">
            <a:hlinkClick r:id="rId3" action="ppaction://hlinksldjump"/>
          </p:cNvPr>
          <p:cNvSpPr/>
          <p:nvPr/>
        </p:nvSpPr>
        <p:spPr>
          <a:xfrm>
            <a:off x="8244408" y="5847601"/>
            <a:ext cx="730796" cy="86547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3" descr="C:\Users\Сергей\Desktop\учит года 2014\Святая ручка\67u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259632" y="6017194"/>
            <a:ext cx="6483824" cy="81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03423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547664" y="1839158"/>
            <a:ext cx="5688632" cy="40801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трелка вверх 4">
            <a:hlinkClick r:id="rId3" action="ppaction://hlinksldjump"/>
          </p:cNvPr>
          <p:cNvSpPr/>
          <p:nvPr/>
        </p:nvSpPr>
        <p:spPr>
          <a:xfrm>
            <a:off x="8244408" y="5847601"/>
            <a:ext cx="730796" cy="86547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88640"/>
            <a:ext cx="8214270" cy="156966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400" b="1" dirty="0"/>
              <a:t>Бетонный свод над святым источником возвышается и поныне. А в рукотворном гроте всегда горят свечи, висят иконы и лежат цветы паломники приходят поклониться святыне и умыться целебной водой.</a:t>
            </a:r>
          </a:p>
        </p:txBody>
      </p:sp>
      <p:pic>
        <p:nvPicPr>
          <p:cNvPr id="6" name="Picture 3" descr="C:\Users\Сергей\Desktop\учит года 2014\Святая ручка\67u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092446" y="5993443"/>
            <a:ext cx="6483824" cy="81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49996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404664"/>
            <a:ext cx="3900488" cy="43204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 fontScale="70000" lnSpcReduction="20000"/>
          </a:bodyPr>
          <a:lstStyle/>
          <a:p>
            <a:pPr marL="45720" indent="0">
              <a:buNone/>
            </a:pPr>
            <a:r>
              <a:rPr lang="ru-RU" dirty="0" smtClean="0"/>
              <a:t>Часовня Святителя Николая</a:t>
            </a: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139609" y="112801"/>
            <a:ext cx="4464839" cy="59531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трелка вверх 3">
            <a:hlinkClick r:id="rId3" action="ppaction://hlinksldjump"/>
          </p:cNvPr>
          <p:cNvSpPr/>
          <p:nvPr/>
        </p:nvSpPr>
        <p:spPr>
          <a:xfrm>
            <a:off x="107504" y="5889063"/>
            <a:ext cx="730796" cy="86547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80813" y="-19624"/>
            <a:ext cx="7923635" cy="5939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14991" y="112801"/>
            <a:ext cx="8970430" cy="5620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 descr="C:\Users\Сергей\Desktop\учит года 2014\Святая ручка\67u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112512" y="5997893"/>
            <a:ext cx="6483824" cy="81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57435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Сергей\Pictures\Горный, Ниберджай 09\gornui 0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1653" y="188640"/>
            <a:ext cx="4252315" cy="56697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 вверх 4">
            <a:hlinkClick r:id="rId3" action="ppaction://hlinksldjump"/>
          </p:cNvPr>
          <p:cNvSpPr/>
          <p:nvPr/>
        </p:nvSpPr>
        <p:spPr>
          <a:xfrm>
            <a:off x="8244408" y="5847601"/>
            <a:ext cx="730796" cy="86547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860031" y="692696"/>
            <a:ext cx="4254169" cy="489364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400" b="1" dirty="0"/>
              <a:t>Ежегодно в часовне 27 августа с 19 часов начинается всенощное бдение, во время которого всем желающим раздается благословенный хлеб и всех желающих священник помазывает благословенным елеем. И все это проходит в условиях прекрасной природы, среди горных лесов, среди изливающихся струй святой целебной воды. </a:t>
            </a:r>
          </a:p>
        </p:txBody>
      </p:sp>
      <p:pic>
        <p:nvPicPr>
          <p:cNvPr id="6" name="Picture 3" descr="C:\Users\Сергей\Desktop\учит года 2014\Святая ручка\67u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112512" y="5997893"/>
            <a:ext cx="6483824" cy="81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96800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Сергей\Pictures\Горный, Ниберджай 09\gornui 0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1475656" y="1476149"/>
            <a:ext cx="5976664" cy="44812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 вверх 4">
            <a:hlinkClick r:id="rId3" action="ppaction://hlinksldjump"/>
          </p:cNvPr>
          <p:cNvSpPr/>
          <p:nvPr/>
        </p:nvSpPr>
        <p:spPr>
          <a:xfrm>
            <a:off x="8244408" y="5847601"/>
            <a:ext cx="730796" cy="86547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236288"/>
            <a:ext cx="8651676" cy="156966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400" b="1" dirty="0" err="1"/>
              <a:t>Cо</a:t>
            </a:r>
            <a:r>
              <a:rPr lang="ru-RU" sz="2400" b="1" dirty="0"/>
              <a:t> всех концов Великой России и из-за рубежа приходят паломники к этому месту, наслаждаются благодатными видами местности, вкушают очень вкусную целебную воду, причащающиеся с верой, исцеляются от различных болезней.</a:t>
            </a:r>
          </a:p>
        </p:txBody>
      </p:sp>
      <p:pic>
        <p:nvPicPr>
          <p:cNvPr id="6" name="Picture 3" descr="C:\Users\Сергей\Desktop\учит года 2014\Святая ручка\67u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112512" y="5997893"/>
            <a:ext cx="6483824" cy="81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85248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Сергей\Pictures\Горный, Ниберджай 09\gornui 06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331639" y="836712"/>
            <a:ext cx="5904657" cy="51681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 вверх 4">
            <a:hlinkClick r:id="rId3" action="ppaction://hlinksldjump"/>
          </p:cNvPr>
          <p:cNvSpPr/>
          <p:nvPr/>
        </p:nvSpPr>
        <p:spPr>
          <a:xfrm>
            <a:off x="8244408" y="5847601"/>
            <a:ext cx="730796" cy="86547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392907" y="69502"/>
            <a:ext cx="6552728" cy="4616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/>
              <a:t>Купель около источника Иоанна Крестителя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293007" y="521296"/>
            <a:ext cx="4079193" cy="5438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 descr="C:\Users\Сергей\Desktop\учит года 2014\Святая ручка\67u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112512" y="5997893"/>
            <a:ext cx="6483824" cy="81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26370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трелка вверх 4">
            <a:hlinkClick r:id="rId3" action="ppaction://hlinksldjump"/>
          </p:cNvPr>
          <p:cNvSpPr/>
          <p:nvPr/>
        </p:nvSpPr>
        <p:spPr>
          <a:xfrm>
            <a:off x="8354023" y="5847601"/>
            <a:ext cx="730796" cy="865473"/>
          </a:xfrm>
          <a:prstGeom prst="upArrow">
            <a:avLst/>
          </a:prstGeom>
          <a:solidFill>
            <a:srgbClr val="4E67C8"/>
          </a:solidFill>
          <a:ln w="15875" cap="flat" cmpd="sng" algn="ctr">
            <a:solidFill>
              <a:srgbClr val="4E67C8">
                <a:shade val="50000"/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626815" y="1372006"/>
            <a:ext cx="5913100" cy="443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11517" y="116632"/>
            <a:ext cx="8229600" cy="1143000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b="1" dirty="0"/>
              <a:t>Святой источник Илии-пророка в Апшеронском </a:t>
            </a:r>
            <a:r>
              <a:rPr lang="ru-RU" b="1" dirty="0" smtClean="0"/>
              <a:t>районе</a:t>
            </a:r>
            <a:endParaRPr lang="ru-RU" b="1" dirty="0"/>
          </a:p>
        </p:txBody>
      </p:sp>
      <p:pic>
        <p:nvPicPr>
          <p:cNvPr id="7" name="Picture 4" descr="C:\Users\Сергей\Desktop\учит года 2014\Илии Пророка\8677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71600" y="5805264"/>
            <a:ext cx="7223530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78563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2"/>
          <p:cNvSpPr txBox="1">
            <a:spLocks/>
          </p:cNvSpPr>
          <p:nvPr/>
        </p:nvSpPr>
        <p:spPr>
          <a:xfrm>
            <a:off x="179512" y="692696"/>
            <a:ext cx="4248472" cy="409129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 его появлением связано чудо исцеления неизлечимо больного, жившего еще до революции. С тех пор поток паломников к источнику не иссякает. Даже гонения советских лет не смогли пресечь это явление.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3" name="Picture 3" descr="C:\Users\Сергей\Desktop\учит года 2014\Илии Пророка\104441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571999" y="404664"/>
            <a:ext cx="4408895" cy="522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 descr="C:\Users\Сергей\Desktop\учит года 2014\Илии Пророка\867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71600" y="5805264"/>
            <a:ext cx="7223530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трелка вверх 7">
            <a:hlinkClick r:id="rId4" action="ppaction://hlinksldjump"/>
          </p:cNvPr>
          <p:cNvSpPr/>
          <p:nvPr/>
        </p:nvSpPr>
        <p:spPr>
          <a:xfrm>
            <a:off x="8354023" y="5847601"/>
            <a:ext cx="730796" cy="865473"/>
          </a:xfrm>
          <a:prstGeom prst="upArrow">
            <a:avLst/>
          </a:prstGeom>
          <a:solidFill>
            <a:srgbClr val="4E67C8"/>
          </a:solidFill>
          <a:ln w="15875" cap="flat" cmpd="sng" algn="ctr">
            <a:solidFill>
              <a:srgbClr val="4E67C8">
                <a:shade val="50000"/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1347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7"/>
          <p:cNvSpPr txBox="1">
            <a:spLocks noChangeArrowheads="1"/>
          </p:cNvSpPr>
          <p:nvPr/>
        </p:nvSpPr>
        <p:spPr bwMode="auto">
          <a:xfrm>
            <a:off x="395288" y="188913"/>
            <a:ext cx="21320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4000" b="1">
                <a:solidFill>
                  <a:schemeClr val="bg1"/>
                </a:solidFill>
                <a:latin typeface="Monotype Corsiva" pitchFamily="66" charset="0"/>
              </a:rPr>
              <a:t>Маршрут</a:t>
            </a:r>
            <a:endParaRPr lang="fr-FR" sz="4000" b="1"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142852"/>
            <a:ext cx="7029548" cy="6500834"/>
          </a:xfrm>
          <a:prstGeom prst="ellipse">
            <a:avLst/>
          </a:prstGeom>
          <a:ln>
            <a:noFill/>
          </a:ln>
          <a:effectLst>
            <a:glow rad="101600">
              <a:schemeClr val="bg1">
                <a:alpha val="60000"/>
              </a:schemeClr>
            </a:glow>
            <a:softEdge rad="112500"/>
          </a:effectLst>
        </p:spPr>
      </p:pic>
      <p:pic>
        <p:nvPicPr>
          <p:cNvPr id="3076" name="Рисунок 8" descr="545382.gifаним новый ангел.gif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637741" y="3745738"/>
            <a:ext cx="5715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Рисунок 8" descr="545382.gifаним новый ангел.gi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000375" y="3071813"/>
            <a:ext cx="5715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Рисунок 8" descr="545382.gifаним новый ангел.gif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361072" y="3771974"/>
            <a:ext cx="5715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Рисунок 8" descr="545382.gifаним новый ангел.gif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098943" y="2304212"/>
            <a:ext cx="5715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Рисунок 8" descr="545382.gifаним новый ангел.gif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306199" y="5069681"/>
            <a:ext cx="5715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Рисунок 8" descr="545382.gifаним новый ангел.gif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643188" y="3182937"/>
            <a:ext cx="5715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4" name="Рисунок 35" descr="545382.gifаним новый ангел.gif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286625" y="214313"/>
            <a:ext cx="155892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6" name="TextBox 29"/>
          <p:cNvSpPr txBox="1">
            <a:spLocks noChangeArrowheads="1"/>
          </p:cNvSpPr>
          <p:nvPr/>
        </p:nvSpPr>
        <p:spPr bwMode="auto">
          <a:xfrm>
            <a:off x="3143250" y="3409722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b="1" dirty="0" smtClean="0">
                <a:solidFill>
                  <a:schemeClr val="bg1"/>
                </a:solidFill>
              </a:rPr>
              <a:t>5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098" name="TextBox 31"/>
          <p:cNvSpPr txBox="1">
            <a:spLocks noChangeArrowheads="1"/>
          </p:cNvSpPr>
          <p:nvPr/>
        </p:nvSpPr>
        <p:spPr bwMode="auto">
          <a:xfrm>
            <a:off x="2827173" y="3574256"/>
            <a:ext cx="312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099" name="TextBox 32"/>
          <p:cNvSpPr txBox="1">
            <a:spLocks noChangeArrowheads="1"/>
          </p:cNvSpPr>
          <p:nvPr/>
        </p:nvSpPr>
        <p:spPr bwMode="auto">
          <a:xfrm>
            <a:off x="5556910" y="4178260"/>
            <a:ext cx="4283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b="1" dirty="0" smtClean="0">
                <a:solidFill>
                  <a:schemeClr val="bg1"/>
                </a:solidFill>
              </a:rPr>
              <a:t>11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104" name="TextBox 40"/>
          <p:cNvSpPr txBox="1">
            <a:spLocks noChangeArrowheads="1"/>
          </p:cNvSpPr>
          <p:nvPr/>
        </p:nvSpPr>
        <p:spPr bwMode="auto">
          <a:xfrm>
            <a:off x="1730488" y="3010795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b="1" dirty="0" smtClean="0">
                <a:solidFill>
                  <a:schemeClr val="bg1"/>
                </a:solidFill>
              </a:rPr>
              <a:t>1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105" name="TextBox 41"/>
          <p:cNvSpPr txBox="1">
            <a:spLocks noChangeArrowheads="1"/>
          </p:cNvSpPr>
          <p:nvPr/>
        </p:nvSpPr>
        <p:spPr bwMode="auto">
          <a:xfrm>
            <a:off x="4767123" y="4213226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b="1" dirty="0" smtClean="0">
                <a:solidFill>
                  <a:schemeClr val="bg1"/>
                </a:solidFill>
              </a:rPr>
              <a:t>7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106" name="TextBox 42"/>
          <p:cNvSpPr txBox="1">
            <a:spLocks noChangeArrowheads="1"/>
          </p:cNvSpPr>
          <p:nvPr/>
        </p:nvSpPr>
        <p:spPr bwMode="auto">
          <a:xfrm>
            <a:off x="5490369" y="5503101"/>
            <a:ext cx="44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b="1" dirty="0" smtClean="0">
                <a:solidFill>
                  <a:schemeClr val="bg1"/>
                </a:solidFill>
              </a:rPr>
              <a:t>10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3110" name="Рисунок 8" descr="545382.gifаним новый ангел.gif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351991" y="2175820"/>
            <a:ext cx="5715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785394" y="1983992"/>
            <a:ext cx="57308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589737" y="2524704"/>
            <a:ext cx="57308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40"/>
          <p:cNvSpPr txBox="1">
            <a:spLocks noChangeArrowheads="1"/>
          </p:cNvSpPr>
          <p:nvPr/>
        </p:nvSpPr>
        <p:spPr bwMode="auto">
          <a:xfrm>
            <a:off x="2228240" y="2826129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b="1" dirty="0" smtClean="0">
                <a:solidFill>
                  <a:schemeClr val="bg1"/>
                </a:solidFill>
              </a:rPr>
              <a:t>2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1" name="TextBox 42"/>
          <p:cNvSpPr txBox="1">
            <a:spLocks noChangeArrowheads="1"/>
          </p:cNvSpPr>
          <p:nvPr/>
        </p:nvSpPr>
        <p:spPr bwMode="auto">
          <a:xfrm>
            <a:off x="3915484" y="2474185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b="1" dirty="0" smtClean="0">
                <a:solidFill>
                  <a:schemeClr val="bg1"/>
                </a:solidFill>
              </a:rPr>
              <a:t>8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2" name="TextBox 42"/>
          <p:cNvSpPr txBox="1">
            <a:spLocks noChangeArrowheads="1"/>
          </p:cNvSpPr>
          <p:nvPr/>
        </p:nvSpPr>
        <p:spPr bwMode="auto">
          <a:xfrm>
            <a:off x="4493898" y="2698074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b="1" dirty="0" smtClean="0">
                <a:solidFill>
                  <a:schemeClr val="bg1"/>
                </a:solidFill>
              </a:rPr>
              <a:t>9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23" name="Рисунок 8" descr="545382.gifаним новый ангел.gif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544562" y="2420229"/>
            <a:ext cx="5715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Рисунок 8" descr="545382.gifаним новый ангел.gif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945757" y="4213226"/>
            <a:ext cx="5715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32"/>
          <p:cNvSpPr txBox="1">
            <a:spLocks noChangeArrowheads="1"/>
          </p:cNvSpPr>
          <p:nvPr/>
        </p:nvSpPr>
        <p:spPr bwMode="auto">
          <a:xfrm>
            <a:off x="5111896" y="4699992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b="1" dirty="0" smtClean="0">
                <a:solidFill>
                  <a:schemeClr val="bg1"/>
                </a:solidFill>
              </a:rPr>
              <a:t>7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7" name="TextBox 40"/>
          <p:cNvSpPr txBox="1">
            <a:spLocks noChangeArrowheads="1"/>
          </p:cNvSpPr>
          <p:nvPr/>
        </p:nvSpPr>
        <p:spPr bwMode="auto">
          <a:xfrm>
            <a:off x="2643188" y="2849855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b="1" dirty="0" smtClean="0">
                <a:solidFill>
                  <a:schemeClr val="bg1"/>
                </a:solidFill>
              </a:rPr>
              <a:t>3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8" name="TextBox 40"/>
          <p:cNvSpPr txBox="1">
            <a:spLocks noChangeArrowheads="1"/>
          </p:cNvSpPr>
          <p:nvPr/>
        </p:nvSpPr>
        <p:spPr bwMode="auto">
          <a:xfrm>
            <a:off x="5056775" y="4699992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b="1" dirty="0" smtClean="0">
                <a:solidFill>
                  <a:schemeClr val="bg1"/>
                </a:solidFill>
              </a:rPr>
              <a:t>6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0533138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07505" y="2573133"/>
            <a:ext cx="3816424" cy="327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4067944" y="3284984"/>
            <a:ext cx="4944896" cy="2131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трелка вверх 5">
            <a:hlinkClick r:id="rId4" action="ppaction://hlinksldjump"/>
          </p:cNvPr>
          <p:cNvSpPr/>
          <p:nvPr/>
        </p:nvSpPr>
        <p:spPr>
          <a:xfrm>
            <a:off x="8413204" y="5992527"/>
            <a:ext cx="730796" cy="865473"/>
          </a:xfrm>
          <a:prstGeom prst="upArrow">
            <a:avLst/>
          </a:prstGeom>
          <a:solidFill>
            <a:srgbClr val="4E67C8"/>
          </a:solidFill>
          <a:ln w="15875" cap="flat" cmpd="sng" algn="ctr">
            <a:solidFill>
              <a:srgbClr val="4E67C8">
                <a:shade val="50000"/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188640"/>
            <a:ext cx="8017668" cy="230832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/>
              <a:t>Ежегодно в ночь с 1 на 2 августа на праздник Илии-пророка к источнику съезжаются тысячи паломников. В течение ночи беспрерывно идет служба и читают молитвы.</a:t>
            </a:r>
          </a:p>
          <a:p>
            <a:pPr algn="ctr"/>
            <a:r>
              <a:rPr lang="ru-RU" sz="2400" b="1" dirty="0"/>
              <a:t>Приблизительное месторасположение источника: вблизи станицы </a:t>
            </a:r>
            <a:r>
              <a:rPr lang="ru-RU" sz="2400" b="1" dirty="0" err="1"/>
              <a:t>Куринской</a:t>
            </a:r>
            <a:r>
              <a:rPr lang="ru-RU" sz="2400" b="1" dirty="0"/>
              <a:t>.</a:t>
            </a:r>
          </a:p>
        </p:txBody>
      </p:sp>
      <p:pic>
        <p:nvPicPr>
          <p:cNvPr id="8" name="Picture 4" descr="C:\Users\Сергей\Desktop\учит года 2014\Илии Пророка\8677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71600" y="5877228"/>
            <a:ext cx="7223530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1246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0206" y="188640"/>
            <a:ext cx="8229600" cy="114300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700" b="1" dirty="0" smtClean="0"/>
              <a:t>Ежегодно в ночь с 1 на 2 августа на праздник Илии-пророка к источнику съезжаются тысячи паломников</a:t>
            </a:r>
            <a:endParaRPr lang="ru-RU" sz="2700" dirty="0"/>
          </a:p>
        </p:txBody>
      </p:sp>
      <p:pic>
        <p:nvPicPr>
          <p:cNvPr id="6146" name="Picture 2" descr="C:\Users\Косенко\Desktop\СВ ИС ИЛЬИ 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043608" y="1418294"/>
            <a:ext cx="6552728" cy="4423092"/>
          </a:xfrm>
          <a:prstGeom prst="rect">
            <a:avLst/>
          </a:prstGeom>
          <a:noFill/>
        </p:spPr>
      </p:pic>
      <p:sp>
        <p:nvSpPr>
          <p:cNvPr id="4" name="Стрелка вверх 3">
            <a:hlinkClick r:id="rId4" action="ppaction://hlinksldjump"/>
          </p:cNvPr>
          <p:cNvSpPr/>
          <p:nvPr/>
        </p:nvSpPr>
        <p:spPr>
          <a:xfrm>
            <a:off x="8244408" y="5847601"/>
            <a:ext cx="730796" cy="865473"/>
          </a:xfrm>
          <a:prstGeom prst="upArrow">
            <a:avLst/>
          </a:prstGeom>
          <a:solidFill>
            <a:srgbClr val="4E67C8"/>
          </a:solidFill>
          <a:ln w="15875" cap="flat" cmpd="sng" algn="ctr">
            <a:solidFill>
              <a:srgbClr val="4E67C8">
                <a:shade val="50000"/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5" name="Picture 4" descr="C:\Users\Сергей\Desktop\учит года 2014\Илии Пророка\8677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55576" y="5887524"/>
            <a:ext cx="7223530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44232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291478" y="764704"/>
            <a:ext cx="5872810" cy="5096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51520" y="116632"/>
            <a:ext cx="8496944" cy="5040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 smtClean="0"/>
              <a:t>СВЯТО-МИХАЙЛО-АФОНСКАЯ ЗАКУБАНСКАЯ ПУСТЫНЬ</a:t>
            </a:r>
            <a:endParaRPr lang="ru-RU" sz="20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330225" y="5963922"/>
            <a:ext cx="5834063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59410" y="2282868"/>
            <a:ext cx="1017587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трелка вверх 7">
            <a:hlinkClick r:id="rId5" action="ppaction://hlinksldjump"/>
          </p:cNvPr>
          <p:cNvSpPr/>
          <p:nvPr/>
        </p:nvSpPr>
        <p:spPr>
          <a:xfrm>
            <a:off x="179512" y="5877272"/>
            <a:ext cx="730796" cy="865473"/>
          </a:xfrm>
          <a:prstGeom prst="upArrow">
            <a:avLst/>
          </a:prstGeom>
          <a:solidFill>
            <a:srgbClr val="4E67C8"/>
          </a:solidFill>
          <a:ln w="15875" cap="flat" cmpd="sng" algn="ctr">
            <a:solidFill>
              <a:srgbClr val="4E67C8">
                <a:shade val="50000"/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5563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88641"/>
            <a:ext cx="8229600" cy="1224136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/>
              <a:t>Свято-Михайловский монастырь был основан в 1877 г. и являлся одним из крупнейших мужских монастырей на Юге России.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331640" y="1374139"/>
            <a:ext cx="6338119" cy="4473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трелка вверх 3">
            <a:hlinkClick r:id="rId3" action="ppaction://hlinksldjump"/>
          </p:cNvPr>
          <p:cNvSpPr/>
          <p:nvPr/>
        </p:nvSpPr>
        <p:spPr>
          <a:xfrm>
            <a:off x="8388564" y="5847794"/>
            <a:ext cx="730796" cy="865473"/>
          </a:xfrm>
          <a:prstGeom prst="upArrow">
            <a:avLst/>
          </a:prstGeom>
          <a:solidFill>
            <a:srgbClr val="4E67C8"/>
          </a:solidFill>
          <a:ln w="15875" cap="flat" cmpd="sng" algn="ctr">
            <a:solidFill>
              <a:srgbClr val="4E67C8">
                <a:shade val="50000"/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475656" y="6040437"/>
            <a:ext cx="5834063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2174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80920" cy="864096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/>
              <a:t>СВЯТО-МИХАЙЛО-АФОНСКАЯ ЗАКУБАНСКАЯ ПУСТЫНЬ</a:t>
            </a:r>
            <a:endParaRPr lang="ru-RU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89489" y="1164226"/>
            <a:ext cx="8071815" cy="5145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трелка вверх 3">
            <a:hlinkClick r:id="rId3" action="ppaction://hlinksldjump"/>
          </p:cNvPr>
          <p:cNvSpPr/>
          <p:nvPr/>
        </p:nvSpPr>
        <p:spPr>
          <a:xfrm>
            <a:off x="179512" y="5877272"/>
            <a:ext cx="730796" cy="865473"/>
          </a:xfrm>
          <a:prstGeom prst="upArrow">
            <a:avLst/>
          </a:prstGeom>
          <a:solidFill>
            <a:srgbClr val="4E67C8"/>
          </a:solidFill>
          <a:ln w="15875" cap="flat" cmpd="sng" algn="ctr">
            <a:solidFill>
              <a:srgbClr val="4E67C8">
                <a:shade val="50000"/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5950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r="-192"/>
          <a:stretch/>
        </p:blipFill>
        <p:spPr bwMode="auto">
          <a:xfrm>
            <a:off x="575754" y="736809"/>
            <a:ext cx="7848475" cy="522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763688" y="5963922"/>
            <a:ext cx="5834063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51520" y="116632"/>
            <a:ext cx="8496944" cy="5040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smtClean="0"/>
              <a:t>СВЯТО-МИХАЙЛО-АФОНСКАЯ ЗАКУБАНСКАЯ ПУСТЫНЬ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108385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6632"/>
            <a:ext cx="8229600" cy="1152127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Монастырь расположен на окраине поселка Победа, недалеко от г. Майкоп - столицы республики Адыгея, славящейся своими прекрасными горными панорамами.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228764" y="1367958"/>
            <a:ext cx="6349411" cy="4515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трелка вверх 3">
            <a:hlinkClick r:id="rId3" action="ppaction://hlinksldjump"/>
          </p:cNvPr>
          <p:cNvSpPr/>
          <p:nvPr/>
        </p:nvSpPr>
        <p:spPr>
          <a:xfrm>
            <a:off x="8388564" y="5847794"/>
            <a:ext cx="730796" cy="865473"/>
          </a:xfrm>
          <a:prstGeom prst="upArrow">
            <a:avLst/>
          </a:prstGeom>
          <a:solidFill>
            <a:srgbClr val="4E67C8"/>
          </a:solidFill>
          <a:ln w="15875" cap="flat" cmpd="sng" algn="ctr">
            <a:solidFill>
              <a:srgbClr val="4E67C8">
                <a:shade val="50000"/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3074" name="Picture 2" descr="C:\Users\Сергей\Desktop\учит года 2014\Афонская пустнынь\657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446005" y="5964966"/>
            <a:ext cx="5832648" cy="817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75619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60528"/>
            <a:ext cx="8229600" cy="1008112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/>
              <a:t>Монастырь особенно известен Святым источником и купальней.</a:t>
            </a:r>
            <a:endParaRPr lang="ru-RU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2574456" y="1268760"/>
            <a:ext cx="3264863" cy="4702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трелка вверх 3">
            <a:hlinkClick r:id="rId3" action="ppaction://hlinksldjump"/>
          </p:cNvPr>
          <p:cNvSpPr/>
          <p:nvPr/>
        </p:nvSpPr>
        <p:spPr>
          <a:xfrm>
            <a:off x="8388564" y="5847794"/>
            <a:ext cx="730796" cy="865473"/>
          </a:xfrm>
          <a:prstGeom prst="upArrow">
            <a:avLst/>
          </a:prstGeom>
          <a:solidFill>
            <a:srgbClr val="4E67C8"/>
          </a:solidFill>
          <a:ln w="15875" cap="flat" cmpd="sng" algn="ctr">
            <a:solidFill>
              <a:srgbClr val="4E67C8">
                <a:shade val="50000"/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403648" y="6040437"/>
            <a:ext cx="5834063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16211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3047" y="250151"/>
            <a:ext cx="5482952" cy="706090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Купальня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733278" y="1052736"/>
            <a:ext cx="5173385" cy="4918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трелка вверх 3">
            <a:hlinkClick r:id="rId3" action="ppaction://hlinksldjump"/>
          </p:cNvPr>
          <p:cNvSpPr/>
          <p:nvPr/>
        </p:nvSpPr>
        <p:spPr>
          <a:xfrm>
            <a:off x="8388564" y="5847794"/>
            <a:ext cx="730796" cy="865473"/>
          </a:xfrm>
          <a:prstGeom prst="upArrow">
            <a:avLst/>
          </a:prstGeom>
          <a:solidFill>
            <a:srgbClr val="4E67C8"/>
          </a:solidFill>
          <a:ln w="15875" cap="flat" cmpd="sng" algn="ctr">
            <a:solidFill>
              <a:srgbClr val="4E67C8">
                <a:shade val="50000"/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402938" y="6040437"/>
            <a:ext cx="5834063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32604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836712"/>
            <a:ext cx="3888432" cy="2016224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18288" indent="0">
              <a:buNone/>
            </a:pPr>
            <a:r>
              <a:rPr lang="ru-RU" dirty="0">
                <a:effectLst/>
                <a:latin typeface="Times New Roman" pitchFamily="18" charset="0"/>
                <a:cs typeface="Times New Roman" pitchFamily="18" charset="0"/>
              </a:rPr>
              <a:t>Братия обители живёт и совершает богослужения в соответствии с Афонским строгим уставом.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283968" y="144219"/>
            <a:ext cx="4224405" cy="5632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трелка вверх 3">
            <a:hlinkClick r:id="rId3" action="ppaction://hlinksldjump"/>
          </p:cNvPr>
          <p:cNvSpPr/>
          <p:nvPr/>
        </p:nvSpPr>
        <p:spPr>
          <a:xfrm>
            <a:off x="-14237" y="5992527"/>
            <a:ext cx="730796" cy="865473"/>
          </a:xfrm>
          <a:prstGeom prst="upArrow">
            <a:avLst/>
          </a:prstGeom>
          <a:solidFill>
            <a:srgbClr val="4E67C8"/>
          </a:solidFill>
          <a:ln w="15875" cap="flat" cmpd="sng" algn="ctr">
            <a:solidFill>
              <a:srgbClr val="4E67C8">
                <a:shade val="50000"/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547664" y="5980064"/>
            <a:ext cx="5834063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79868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Сергей\Desktop\презент Святые места Кубани\Krasnodarsky_Kray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611560" y="12601"/>
            <a:ext cx="8061358" cy="684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Объект 11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xmlns="" val="432432524"/>
              </p:ext>
            </p:extLst>
          </p:nvPr>
        </p:nvGraphicFramePr>
        <p:xfrm>
          <a:off x="1187624" y="115888"/>
          <a:ext cx="7956376" cy="6121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122" name="Picture 2" descr="C:\Users\Сергей\Documents\FFOutput\Андрей Первозванный2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139952" y="2835769"/>
            <a:ext cx="1993514" cy="163105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35" descr="545382.gifаним новый ангел.gif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286625" y="214313"/>
            <a:ext cx="155892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olos-Angela-Bez-nazvaniya(muzofon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 cstate="email"/>
          <a:stretch>
            <a:fillRect/>
          </a:stretch>
        </p:blipFill>
        <p:spPr>
          <a:xfrm>
            <a:off x="4714876" y="6553200"/>
            <a:ext cx="304800" cy="304800"/>
          </a:xfrm>
          <a:prstGeom prst="rect">
            <a:avLst/>
          </a:prstGeom>
        </p:spPr>
      </p:pic>
      <p:sp>
        <p:nvSpPr>
          <p:cNvPr id="9" name="Стрелка вниз 8">
            <a:hlinkClick r:id="rId11" action="ppaction://hlinksldjump" highlightClick="1"/>
          </p:cNvPr>
          <p:cNvSpPr/>
          <p:nvPr/>
        </p:nvSpPr>
        <p:spPr>
          <a:xfrm>
            <a:off x="214282" y="6215082"/>
            <a:ext cx="357190" cy="6429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31516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4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43608" y="332656"/>
            <a:ext cx="7449690" cy="504056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18288" indent="0" algn="ctr">
              <a:buNone/>
            </a:pPr>
            <a:r>
              <a:rPr lang="ru-RU" b="1" dirty="0" smtClean="0"/>
              <a:t>Монастырские пещеры</a:t>
            </a:r>
            <a:endParaRPr lang="ru-RU" b="1" dirty="0"/>
          </a:p>
        </p:txBody>
      </p:sp>
      <p:pic>
        <p:nvPicPr>
          <p:cNvPr id="7170" name="Picture 2" descr="C:\Users\Сергей\Desktop\учит года 2014\Афонская пустнынь\nff7ava70qw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57143" y="1235458"/>
            <a:ext cx="6768752" cy="451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100392" y="5781261"/>
            <a:ext cx="785813" cy="8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654175" y="5861679"/>
            <a:ext cx="5834063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72120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493656" y="1026723"/>
            <a:ext cx="5868653" cy="4828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7115" y="116632"/>
            <a:ext cx="8821737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367282" y="5930203"/>
            <a:ext cx="6121400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19188" y="1556792"/>
            <a:ext cx="1017587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91254" y="5861213"/>
            <a:ext cx="785813" cy="8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48909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683" y="188640"/>
            <a:ext cx="8524403" cy="72008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3600" b="1" dirty="0"/>
              <a:t>Свято-Духов мужской монастырь</a:t>
            </a:r>
            <a:endParaRPr lang="ru-RU" sz="3600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007604" y="1063262"/>
            <a:ext cx="6624736" cy="4784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трелка вверх 3">
            <a:hlinkClick r:id="rId3" action="ppaction://hlinksldjump"/>
          </p:cNvPr>
          <p:cNvSpPr/>
          <p:nvPr/>
        </p:nvSpPr>
        <p:spPr>
          <a:xfrm>
            <a:off x="8388564" y="5847794"/>
            <a:ext cx="730796" cy="865473"/>
          </a:xfrm>
          <a:prstGeom prst="upArrow">
            <a:avLst/>
          </a:prstGeom>
          <a:solidFill>
            <a:srgbClr val="4E67C8"/>
          </a:solidFill>
          <a:ln w="15875" cap="flat" cmpd="sng" algn="ctr">
            <a:solidFill>
              <a:srgbClr val="4E67C8">
                <a:shade val="50000"/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2050" name="Picture 2" descr="C:\Users\Сергей\Desktop\презент Святые места Кубани\тимашевск\231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476256" y="5957638"/>
            <a:ext cx="6120680" cy="857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Сергей\Desktop\презент Святые места Кубани\тимашевск\normal_5_монастырь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748697" y="1045928"/>
            <a:ext cx="7386548" cy="476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98319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60649"/>
            <a:ext cx="4320480" cy="4536503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Начало свое, как архитектурно обустроенное строение, монастырь берет с построения церкви. В 1987 году архимандрит Георгий (Савва) по благословению правящего архипастыря, в то время епископа, ныне митрополита, владыки Исидора, возглавил приход Свято-</a:t>
            </a:r>
            <a:r>
              <a:rPr lang="ru-RU" b="1" dirty="0" err="1"/>
              <a:t>Вознесенско</a:t>
            </a:r>
            <a:r>
              <a:rPr lang="ru-RU" b="1" dirty="0"/>
              <a:t>-го молитвенного дома города Тимашевска. 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596853" y="260648"/>
            <a:ext cx="4176713" cy="555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трелка вверх 3">
            <a:hlinkClick r:id="rId3" action="ppaction://hlinksldjump"/>
          </p:cNvPr>
          <p:cNvSpPr/>
          <p:nvPr/>
        </p:nvSpPr>
        <p:spPr>
          <a:xfrm>
            <a:off x="8388564" y="5847794"/>
            <a:ext cx="730796" cy="865473"/>
          </a:xfrm>
          <a:prstGeom prst="upArrow">
            <a:avLst/>
          </a:prstGeom>
          <a:solidFill>
            <a:srgbClr val="4E67C8"/>
          </a:solidFill>
          <a:ln w="15875" cap="flat" cmpd="sng" algn="ctr">
            <a:solidFill>
              <a:srgbClr val="4E67C8">
                <a:shade val="50000"/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259632" y="5854430"/>
            <a:ext cx="6121400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05847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88640"/>
            <a:ext cx="8430434" cy="1656183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b="1" dirty="0" smtClean="0"/>
              <a:t>В июне 1992 года, по ходатайству правящего архиепископа Исидора Краснодарского и Кубанского решением Священного Синода Русской Православной Церкви был открыт в городе Тимашевске Свято-Духов мужской монастырь. Наместником монастыря был назначен архимандрит Георгий.</a:t>
            </a:r>
            <a:endParaRPr lang="ru-RU" b="1" dirty="0"/>
          </a:p>
        </p:txBody>
      </p:sp>
      <p:sp>
        <p:nvSpPr>
          <p:cNvPr id="4" name="Стрелка вверх 3">
            <a:hlinkClick r:id="rId2" action="ppaction://hlinksldjump"/>
          </p:cNvPr>
          <p:cNvSpPr/>
          <p:nvPr/>
        </p:nvSpPr>
        <p:spPr>
          <a:xfrm>
            <a:off x="8388564" y="5847794"/>
            <a:ext cx="730796" cy="865473"/>
          </a:xfrm>
          <a:prstGeom prst="upArrow">
            <a:avLst/>
          </a:prstGeom>
          <a:solidFill>
            <a:srgbClr val="4E67C8"/>
          </a:solidFill>
          <a:ln w="15875" cap="flat" cmpd="sng" algn="ctr">
            <a:solidFill>
              <a:srgbClr val="4E67C8">
                <a:shade val="50000"/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11266" name="Picture 2" descr="C:\Users\Сергей\Desktop\презент Святые места Кубани\тимашевск\150_0141923b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691680" y="1897745"/>
            <a:ext cx="5328592" cy="4012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115616" y="5982806"/>
            <a:ext cx="6121400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11369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88641"/>
            <a:ext cx="8229600" cy="1872207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Некоторые сетовали что место под строительство храма выбрано на окраине города вдали от центра. На что батюшка отвечал: «Со временем это место будет центром». И сегодня это уже сбылось. Выросли два жилых микрорайона «Южный» и «Восточный».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619673" y="2211190"/>
            <a:ext cx="5136307" cy="3738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трелка вверх 3">
            <a:hlinkClick r:id="rId3" action="ppaction://hlinksldjump"/>
          </p:cNvPr>
          <p:cNvSpPr/>
          <p:nvPr/>
        </p:nvSpPr>
        <p:spPr>
          <a:xfrm>
            <a:off x="8388564" y="5847794"/>
            <a:ext cx="730796" cy="865473"/>
          </a:xfrm>
          <a:prstGeom prst="upArrow">
            <a:avLst/>
          </a:prstGeom>
          <a:solidFill>
            <a:srgbClr val="4E67C8"/>
          </a:solidFill>
          <a:ln w="15875" cap="flat" cmpd="sng" algn="ctr">
            <a:solidFill>
              <a:srgbClr val="4E67C8">
                <a:shade val="50000"/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127126" y="6008069"/>
            <a:ext cx="6121400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85651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418234" y="1101270"/>
            <a:ext cx="6264695" cy="4701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трелка вверх 3">
            <a:hlinkClick r:id="rId3" action="ppaction://hlinksldjump"/>
          </p:cNvPr>
          <p:cNvSpPr/>
          <p:nvPr/>
        </p:nvSpPr>
        <p:spPr>
          <a:xfrm>
            <a:off x="179512" y="5869471"/>
            <a:ext cx="730796" cy="865473"/>
          </a:xfrm>
          <a:prstGeom prst="upArrow">
            <a:avLst/>
          </a:prstGeom>
          <a:solidFill>
            <a:srgbClr val="4E67C8"/>
          </a:solidFill>
          <a:ln w="15875" cap="flat" cmpd="sng" algn="ctr">
            <a:solidFill>
              <a:srgbClr val="4E67C8">
                <a:shade val="50000"/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212080" y="332656"/>
            <a:ext cx="6456263" cy="576063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18288" indent="0" algn="ctr">
              <a:buNone/>
            </a:pPr>
            <a:r>
              <a:rPr lang="ru-RU" dirty="0"/>
              <a:t>Церковь Сошествия Святого Духа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546943" y="5998303"/>
            <a:ext cx="6121400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487488" y="1117600"/>
            <a:ext cx="6169025" cy="462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89093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67544" y="0"/>
            <a:ext cx="8480425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719424" y="1412777"/>
            <a:ext cx="5732896" cy="4380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525172" y="5974611"/>
            <a:ext cx="6121400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162156" y="5793574"/>
            <a:ext cx="785813" cy="8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2966" y="1268760"/>
            <a:ext cx="983369" cy="995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8752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5212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4000" b="1" dirty="0" err="1"/>
              <a:t>Марие-Магдалининская</a:t>
            </a:r>
            <a:r>
              <a:rPr lang="ru-RU" sz="4000" b="1" dirty="0"/>
              <a:t> женская </a:t>
            </a:r>
            <a:r>
              <a:rPr lang="ru-RU" sz="4000" b="1" dirty="0" err="1" smtClean="0"/>
              <a:t>пустьнь</a:t>
            </a:r>
            <a:endParaRPr lang="ru-RU" b="1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259632" y="1643516"/>
            <a:ext cx="6336704" cy="421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трелка вверх 3">
            <a:hlinkClick r:id="rId3" action="ppaction://hlinksldjump"/>
          </p:cNvPr>
          <p:cNvSpPr/>
          <p:nvPr/>
        </p:nvSpPr>
        <p:spPr>
          <a:xfrm>
            <a:off x="8388564" y="5847794"/>
            <a:ext cx="730796" cy="865473"/>
          </a:xfrm>
          <a:prstGeom prst="upArrow">
            <a:avLst/>
          </a:prstGeom>
          <a:solidFill>
            <a:srgbClr val="4E67C8"/>
          </a:solidFill>
          <a:ln w="15875" cap="flat" cmpd="sng" algn="ctr">
            <a:solidFill>
              <a:srgbClr val="4E67C8">
                <a:shade val="50000"/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620490" y="5986243"/>
            <a:ext cx="5614987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82270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88640"/>
            <a:ext cx="8712968" cy="2088231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>
                <a:effectLst/>
              </a:rPr>
              <a:t>Мария - </a:t>
            </a:r>
            <a:r>
              <a:rPr lang="ru-RU" b="1" dirty="0" err="1" smtClean="0">
                <a:effectLst/>
              </a:rPr>
              <a:t>Магдалиновская</a:t>
            </a:r>
            <a:r>
              <a:rPr lang="ru-RU" b="1" dirty="0" smtClean="0">
                <a:effectLst/>
              </a:rPr>
              <a:t> </a:t>
            </a:r>
            <a:r>
              <a:rPr lang="ru-RU" b="1" dirty="0">
                <a:effectLst/>
              </a:rPr>
              <a:t>пустынь - первый православный женский монастырь на Кубани. Был основан в 1849 г. по ходатайству наказного атамана Г. А. Рашпиля. Свое название монастырь получил в честь великой августейшей супруги наследника престола Марии, а также в честь святой </a:t>
            </a:r>
            <a:r>
              <a:rPr lang="ru-RU" b="1" dirty="0" err="1">
                <a:effectLst/>
              </a:rPr>
              <a:t>равноапостольской</a:t>
            </a:r>
            <a:r>
              <a:rPr lang="ru-RU" b="1" dirty="0">
                <a:effectLst/>
              </a:rPr>
              <a:t> Марии Магдалины.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050900" y="2348880"/>
            <a:ext cx="4752528" cy="3564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трелка вверх 3">
            <a:hlinkClick r:id="rId3" action="ppaction://hlinksldjump"/>
          </p:cNvPr>
          <p:cNvSpPr/>
          <p:nvPr/>
        </p:nvSpPr>
        <p:spPr>
          <a:xfrm>
            <a:off x="179512" y="5839891"/>
            <a:ext cx="730796" cy="865473"/>
          </a:xfrm>
          <a:prstGeom prst="upArrow">
            <a:avLst/>
          </a:prstGeom>
          <a:solidFill>
            <a:srgbClr val="4E67C8"/>
          </a:solidFill>
          <a:ln w="15875" cap="flat" cmpd="sng" algn="ctr">
            <a:solidFill>
              <a:srgbClr val="4E67C8">
                <a:shade val="50000"/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619671" y="6027151"/>
            <a:ext cx="5614987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01547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Горизонтальный свиток 1">
            <a:hlinkClick r:id="rId4" action="ppaction://hlinksldjump" highlightClick="1"/>
            <a:hlinkHover r:id="" action="ppaction://noaction" highlightClick="1"/>
          </p:cNvPr>
          <p:cNvSpPr/>
          <p:nvPr/>
        </p:nvSpPr>
        <p:spPr>
          <a:xfrm>
            <a:off x="965368" y="1929563"/>
            <a:ext cx="2880320" cy="1296144"/>
          </a:xfrm>
          <a:prstGeom prst="horizontalScroll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СВЯТО-МИХАЙЛО-АФОНСКАЯ ЗАКУБАНСКАЯ ПУСТЫНЬ</a:t>
            </a:r>
          </a:p>
        </p:txBody>
      </p:sp>
      <p:sp>
        <p:nvSpPr>
          <p:cNvPr id="3" name="Горизонтальный свиток 2">
            <a:hlinkClick r:id="rId5" action="ppaction://hlinksldjump" highlightClick="1"/>
            <a:hlinkHover r:id="" action="ppaction://noaction" highlightClick="1"/>
          </p:cNvPr>
          <p:cNvSpPr/>
          <p:nvPr/>
        </p:nvSpPr>
        <p:spPr>
          <a:xfrm>
            <a:off x="5470506" y="1944154"/>
            <a:ext cx="2551559" cy="1296144"/>
          </a:xfrm>
          <a:prstGeom prst="horizontalScroll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  <a:hlinkClick r:id="rId5" action="ppaction://hlinksldjump"/>
              </a:rPr>
              <a:t>Свято-Духов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мужской монастырь</a:t>
            </a:r>
          </a:p>
        </p:txBody>
      </p:sp>
      <p:sp>
        <p:nvSpPr>
          <p:cNvPr id="4" name="Горизонтальный свиток 3">
            <a:hlinkClick r:id="rId6" action="ppaction://hlinksldjump" highlightClick="1"/>
            <a:hlinkHover r:id="" action="ppaction://noaction" highlightClick="1"/>
          </p:cNvPr>
          <p:cNvSpPr/>
          <p:nvPr/>
        </p:nvSpPr>
        <p:spPr>
          <a:xfrm>
            <a:off x="4632575" y="5378188"/>
            <a:ext cx="2747737" cy="1117315"/>
          </a:xfrm>
          <a:prstGeom prst="horizontalScroll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Марие-Магдалининская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женская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пустьнь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Горизонтальный свиток 5">
            <a:hlinkClick r:id="rId7" action="ppaction://hlinksldjump" highlightClick="1"/>
            <a:hlinkHover r:id="" action="ppaction://noaction" highlightClick="1"/>
          </p:cNvPr>
          <p:cNvSpPr/>
          <p:nvPr/>
        </p:nvSpPr>
        <p:spPr>
          <a:xfrm>
            <a:off x="263774" y="5378188"/>
            <a:ext cx="2508384" cy="1226518"/>
          </a:xfrm>
          <a:prstGeom prst="horizontalScroll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Монастырь "Крестовая пустынь"</a:t>
            </a:r>
          </a:p>
        </p:txBody>
      </p:sp>
      <p:sp>
        <p:nvSpPr>
          <p:cNvPr id="7" name="Стрелка вверх 6">
            <a:hlinkClick r:id="rId8" action="ppaction://hlinksldjump"/>
            <a:hlinkHover r:id="" action="ppaction://noaction" highlightClick="1"/>
          </p:cNvPr>
          <p:cNvSpPr/>
          <p:nvPr/>
        </p:nvSpPr>
        <p:spPr>
          <a:xfrm>
            <a:off x="8172400" y="6093296"/>
            <a:ext cx="648072" cy="57606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00" name="Picture 4">
            <a:hlinkClick r:id="rId6" action="ppaction://hlinksldjump"/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609909" y="3474570"/>
            <a:ext cx="2768861" cy="198876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4098" name="Picture 2">
            <a:hlinkClick r:id="rId5" action="ppaction://hlinksldjump" highlightClick="1"/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454057" y="107881"/>
            <a:ext cx="2528918" cy="189771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4101" name="Picture 5">
            <a:hlinkClick r:id="rId7" action="ppaction://hlinksldjump" highlightClick="1"/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263774" y="3498036"/>
            <a:ext cx="2508384" cy="194183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2" descr="C:\Users\Сергей\Desktop\конкурс 2014\102495010_4107848_525c7203cb30.gif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100392" y="116631"/>
            <a:ext cx="936104" cy="150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hlinkClick r:id="rId4" action="ppaction://hlinksldjump" highlightClick="1"/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115616" y="107880"/>
            <a:ext cx="2522441" cy="189771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brval60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4" cstate="email"/>
          <a:stretch>
            <a:fillRect/>
          </a:stretch>
        </p:blipFill>
        <p:spPr>
          <a:xfrm>
            <a:off x="3643306" y="607220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53184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9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0454" y="1052736"/>
            <a:ext cx="3456384" cy="36004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ru-RU" b="1" dirty="0">
                <a:effectLst/>
                <a:latin typeface="Times New Roman" pitchFamily="18" charset="0"/>
                <a:cs typeface="Times New Roman" pitchFamily="18" charset="0"/>
              </a:rPr>
              <a:t>Пустынь была </a:t>
            </a:r>
            <a:r>
              <a:rPr lang="ru-RU" b="1" dirty="0" smtClean="0">
                <a:effectLst/>
                <a:latin typeface="Times New Roman" pitchFamily="18" charset="0"/>
                <a:cs typeface="Times New Roman" pitchFamily="18" charset="0"/>
              </a:rPr>
              <a:t>ликвидирована в годы революции </a:t>
            </a:r>
            <a:r>
              <a:rPr lang="ru-RU" b="1" dirty="0">
                <a:effectLst/>
                <a:latin typeface="Times New Roman" pitchFamily="18" charset="0"/>
                <a:cs typeface="Times New Roman" pitchFamily="18" charset="0"/>
              </a:rPr>
              <a:t>и передана с конфискованным имуществом местной коммуне.</a:t>
            </a:r>
            <a:endParaRPr lang="ru-RU" b="1" dirty="0" smtClean="0"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effectLst/>
                <a:latin typeface="Times New Roman" pitchFamily="18" charset="0"/>
                <a:cs typeface="Times New Roman" pitchFamily="18" charset="0"/>
              </a:rPr>
              <a:t>Монастырь </a:t>
            </a:r>
            <a:r>
              <a:rPr lang="ru-RU" b="1" dirty="0">
                <a:effectLst/>
                <a:latin typeface="Times New Roman" pitchFamily="18" charset="0"/>
                <a:cs typeface="Times New Roman" pitchFamily="18" charset="0"/>
              </a:rPr>
              <a:t>образован вновь в 1997 году (в 1995 году как скит).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283968" y="116632"/>
            <a:ext cx="4341018" cy="5788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трелка вверх 3">
            <a:hlinkClick r:id="rId3" action="ppaction://hlinksldjump"/>
          </p:cNvPr>
          <p:cNvSpPr/>
          <p:nvPr/>
        </p:nvSpPr>
        <p:spPr>
          <a:xfrm>
            <a:off x="323528" y="5733256"/>
            <a:ext cx="730796" cy="865473"/>
          </a:xfrm>
          <a:prstGeom prst="upArrow">
            <a:avLst/>
          </a:prstGeom>
          <a:solidFill>
            <a:srgbClr val="4E67C8"/>
          </a:solidFill>
          <a:ln w="15875" cap="flat" cmpd="sng" algn="ctr">
            <a:solidFill>
              <a:srgbClr val="4E67C8">
                <a:shade val="50000"/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15362" name="Picture 2" descr="C:\Users\Сергей\Desktop\учит года 2014\Мария-Магдалиновская пустынь\уе4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835696" y="5956264"/>
            <a:ext cx="5616624" cy="78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72526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1782" y="205509"/>
            <a:ext cx="8229600" cy="1063251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indent="0">
              <a:buNone/>
            </a:pPr>
            <a:r>
              <a:rPr lang="ru-RU" b="1" dirty="0"/>
              <a:t>Расположен был в излучине р. </a:t>
            </a:r>
            <a:r>
              <a:rPr lang="ru-RU" b="1" dirty="0" err="1"/>
              <a:t>Кирпили</a:t>
            </a:r>
            <a:r>
              <a:rPr lang="ru-RU" b="1" dirty="0"/>
              <a:t> между станицами Роговской и Тимашевской. 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71600" y="1398632"/>
            <a:ext cx="6768752" cy="4508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трелка вверх 3">
            <a:hlinkClick r:id="rId3" action="ppaction://hlinksldjump"/>
          </p:cNvPr>
          <p:cNvSpPr/>
          <p:nvPr/>
        </p:nvSpPr>
        <p:spPr>
          <a:xfrm>
            <a:off x="8388564" y="5847794"/>
            <a:ext cx="730796" cy="865473"/>
          </a:xfrm>
          <a:prstGeom prst="upArrow">
            <a:avLst/>
          </a:prstGeom>
          <a:solidFill>
            <a:srgbClr val="4E67C8"/>
          </a:solidFill>
          <a:ln w="15875" cap="flat" cmpd="sng" algn="ctr">
            <a:solidFill>
              <a:srgbClr val="4E67C8">
                <a:shade val="50000"/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2" name="Picture 2" descr="C:\Users\Сергей\Desktop\учит года 2014\Мария-Магдалиновская пустынь\уе4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547664" y="6029217"/>
            <a:ext cx="5904656" cy="827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40451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340768"/>
            <a:ext cx="3960440" cy="3384376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effectLst/>
                <a:latin typeface="Times New Roman" pitchFamily="18" charset="0"/>
                <a:cs typeface="Times New Roman" pitchFamily="18" charset="0"/>
              </a:rPr>
              <a:t> Нынешний монастырь находится в ст. Роговской, в 7 км от бывшей обители. Его площадь - 3 га. Небольшой летний храм в честь Марии Магдалины в 1997 г. освятил митрополит </a:t>
            </a:r>
            <a:r>
              <a:rPr lang="ru-RU" b="1" dirty="0" err="1" smtClean="0">
                <a:effectLst/>
                <a:latin typeface="Times New Roman" pitchFamily="18" charset="0"/>
                <a:cs typeface="Times New Roman" pitchFamily="18" charset="0"/>
              </a:rPr>
              <a:t>Екатеринодарский</a:t>
            </a:r>
            <a:r>
              <a:rPr lang="ru-RU" b="1" dirty="0" smtClean="0">
                <a:effectLst/>
                <a:latin typeface="Times New Roman" pitchFamily="18" charset="0"/>
                <a:cs typeface="Times New Roman" pitchFamily="18" charset="0"/>
              </a:rPr>
              <a:t> и Кубанский Исидор.</a:t>
            </a:r>
            <a:endParaRPr lang="ru-RU" b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644008" y="272799"/>
            <a:ext cx="4248472" cy="5664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трелка вверх 3">
            <a:hlinkClick r:id="rId3" action="ppaction://hlinksldjump"/>
          </p:cNvPr>
          <p:cNvSpPr/>
          <p:nvPr/>
        </p:nvSpPr>
        <p:spPr>
          <a:xfrm>
            <a:off x="179512" y="5868377"/>
            <a:ext cx="730796" cy="865473"/>
          </a:xfrm>
          <a:prstGeom prst="upArrow">
            <a:avLst/>
          </a:prstGeom>
          <a:solidFill>
            <a:srgbClr val="4E67C8"/>
          </a:solidFill>
          <a:ln w="15875" cap="flat" cmpd="sng" algn="ctr">
            <a:solidFill>
              <a:srgbClr val="4E67C8">
                <a:shade val="50000"/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694391" y="6054571"/>
            <a:ext cx="5614987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77501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176663" y="980729"/>
            <a:ext cx="6674824" cy="4824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2008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3600" b="1" dirty="0"/>
              <a:t>Монастырь "Крестовая пустынь</a:t>
            </a:r>
            <a:r>
              <a:rPr lang="ru-RU" sz="3600" b="1" dirty="0" smtClean="0"/>
              <a:t>"</a:t>
            </a:r>
            <a:endParaRPr lang="ru-RU" sz="4000" dirty="0"/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141350" y="5895449"/>
            <a:ext cx="6645275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946525"/>
            <a:ext cx="1017587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трелка вверх 6">
            <a:hlinkClick r:id="rId5" action="ppaction://hlinksldjump"/>
          </p:cNvPr>
          <p:cNvSpPr/>
          <p:nvPr/>
        </p:nvSpPr>
        <p:spPr>
          <a:xfrm>
            <a:off x="8388564" y="5847794"/>
            <a:ext cx="730796" cy="865473"/>
          </a:xfrm>
          <a:prstGeom prst="upArrow">
            <a:avLst/>
          </a:prstGeom>
          <a:solidFill>
            <a:srgbClr val="4E67C8"/>
          </a:solidFill>
          <a:ln w="15875" cap="flat" cmpd="sng" algn="ctr">
            <a:solidFill>
              <a:srgbClr val="4E67C8">
                <a:shade val="50000"/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4525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2008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3600" b="1" dirty="0"/>
              <a:t>Монастырь "Крестовая пустынь</a:t>
            </a:r>
            <a:r>
              <a:rPr lang="ru-RU" sz="3600" b="1" dirty="0" smtClean="0"/>
              <a:t>"</a:t>
            </a:r>
            <a:endParaRPr lang="ru-RU" sz="4000" dirty="0"/>
          </a:p>
        </p:txBody>
      </p:sp>
      <p:pic>
        <p:nvPicPr>
          <p:cNvPr id="18434" name="Picture 2" descr="http://img-fotki.yandex.ru/get/4809/vera-magnet.3c/0_609c5_33e1a9dd_XL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043608" y="1021946"/>
            <a:ext cx="6552728" cy="4914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трелка вверх 3">
            <a:hlinkClick r:id="rId3" action="ppaction://hlinksldjump"/>
          </p:cNvPr>
          <p:cNvSpPr/>
          <p:nvPr/>
        </p:nvSpPr>
        <p:spPr>
          <a:xfrm>
            <a:off x="8388564" y="5847794"/>
            <a:ext cx="730796" cy="865473"/>
          </a:xfrm>
          <a:prstGeom prst="upArrow">
            <a:avLst/>
          </a:prstGeom>
          <a:solidFill>
            <a:srgbClr val="4E67C8"/>
          </a:solidFill>
          <a:ln w="15875" cap="flat" cmpd="sng" algn="ctr">
            <a:solidFill>
              <a:srgbClr val="4E67C8">
                <a:shade val="50000"/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043609" y="5949492"/>
            <a:ext cx="6552728" cy="92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30638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4362" y="15802"/>
            <a:ext cx="8229600" cy="1296143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Православный мужской монастырь "Крестовая пустынь" расположен в 24 км от </a:t>
            </a:r>
            <a:r>
              <a:rPr lang="ru-RU" b="1" dirty="0" err="1" smtClean="0"/>
              <a:t>п.Дагомыс</a:t>
            </a:r>
            <a:r>
              <a:rPr lang="ru-RU" b="1" dirty="0" smtClean="0"/>
              <a:t> в </a:t>
            </a:r>
            <a:r>
              <a:rPr lang="ru-RU" b="1" dirty="0" err="1" smtClean="0"/>
              <a:t>Солох</a:t>
            </a:r>
            <a:r>
              <a:rPr lang="ru-RU" b="1" dirty="0" smtClean="0"/>
              <a:t>-Ауле (Сочи, </a:t>
            </a:r>
            <a:r>
              <a:rPr lang="ru-RU" b="1" dirty="0" err="1" smtClean="0"/>
              <a:t>Лазаревский</a:t>
            </a:r>
            <a:r>
              <a:rPr lang="ru-RU" b="1" dirty="0" smtClean="0"/>
              <a:t> район).</a:t>
            </a:r>
            <a:endParaRPr lang="ru-RU" b="1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71600" y="1430778"/>
            <a:ext cx="5832648" cy="4374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трелка вверх 3">
            <a:hlinkClick r:id="rId3" action="ppaction://hlinksldjump"/>
          </p:cNvPr>
          <p:cNvSpPr/>
          <p:nvPr/>
        </p:nvSpPr>
        <p:spPr>
          <a:xfrm>
            <a:off x="8388564" y="5847794"/>
            <a:ext cx="730796" cy="865473"/>
          </a:xfrm>
          <a:prstGeom prst="upArrow">
            <a:avLst/>
          </a:prstGeom>
          <a:solidFill>
            <a:srgbClr val="4E67C8"/>
          </a:solidFill>
          <a:ln w="15875" cap="flat" cmpd="sng" algn="ctr">
            <a:solidFill>
              <a:srgbClr val="4E67C8">
                <a:shade val="50000"/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102706" y="1406968"/>
            <a:ext cx="6468181" cy="4398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17830" y="5867064"/>
            <a:ext cx="6645275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59878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547664" y="1449435"/>
            <a:ext cx="4608512" cy="4368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7018" y="188640"/>
            <a:ext cx="8496944" cy="1152128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Небольшой мужской монастырь, устроенный в 2000 по афонскому уставу в Нижнем Солохауле. Сооружен преимущественно на средства сербской общины. Занимает небольшую территорию с единственным кирпичным корпусом.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827584" y="1449435"/>
            <a:ext cx="6735013" cy="4363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трелка вверх 3">
            <a:hlinkClick r:id="rId4" action="ppaction://hlinksldjump"/>
          </p:cNvPr>
          <p:cNvSpPr/>
          <p:nvPr/>
        </p:nvSpPr>
        <p:spPr>
          <a:xfrm>
            <a:off x="8388564" y="5847794"/>
            <a:ext cx="730796" cy="865473"/>
          </a:xfrm>
          <a:prstGeom prst="upArrow">
            <a:avLst/>
          </a:prstGeom>
          <a:solidFill>
            <a:srgbClr val="4E67C8"/>
          </a:solidFill>
          <a:ln w="15875" cap="flat" cmpd="sng" algn="ctr">
            <a:solidFill>
              <a:srgbClr val="4E67C8">
                <a:shade val="50000"/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51436" y="5877128"/>
            <a:ext cx="6645275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63720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874187" y="1196752"/>
            <a:ext cx="6975403" cy="4467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88641"/>
            <a:ext cx="8229600" cy="792087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/>
              <a:t>Святой источник целителя </a:t>
            </a:r>
            <a:r>
              <a:rPr lang="ru-RU" dirty="0" err="1" smtClean="0"/>
              <a:t>Пантелеимона</a:t>
            </a:r>
            <a:r>
              <a:rPr lang="ru-RU" dirty="0" smtClean="0"/>
              <a:t> у монастыря.</a:t>
            </a:r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958897" y="1117480"/>
            <a:ext cx="6805982" cy="4708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трелка вверх 3">
            <a:hlinkClick r:id="rId4" action="ppaction://hlinksldjump"/>
          </p:cNvPr>
          <p:cNvSpPr/>
          <p:nvPr/>
        </p:nvSpPr>
        <p:spPr>
          <a:xfrm>
            <a:off x="8388564" y="5847794"/>
            <a:ext cx="730796" cy="865473"/>
          </a:xfrm>
          <a:prstGeom prst="upArrow">
            <a:avLst/>
          </a:prstGeom>
          <a:solidFill>
            <a:srgbClr val="4E67C8"/>
          </a:solidFill>
          <a:ln w="15875" cap="flat" cmpd="sng" algn="ctr">
            <a:solidFill>
              <a:srgbClr val="4E67C8">
                <a:shade val="50000"/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21507" name="Picture 3" descr="C:\Users\Сергей\Desktop\учит года 2014\Крестовая пустынь\68970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121527" y="5920190"/>
            <a:ext cx="6643351" cy="93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61298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57855" y="116632"/>
            <a:ext cx="7920880" cy="1152127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18288" indent="0" algn="ctr">
              <a:buNone/>
            </a:pPr>
            <a:r>
              <a:rPr lang="ru-RU" b="1" dirty="0"/>
              <a:t> В 40-х годах I века по земле Тамани через «Бычий брод» (нынешняя коса </a:t>
            </a:r>
            <a:r>
              <a:rPr lang="ru-RU" b="1" dirty="0" err="1"/>
              <a:t>Тузла</a:t>
            </a:r>
            <a:r>
              <a:rPr lang="ru-RU" b="1" dirty="0"/>
              <a:t>) прошел апостол Андрей Первозванный.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27584" y="1700808"/>
            <a:ext cx="7128792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285750" y="1340768"/>
            <a:ext cx="8249064" cy="520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987824" y="1844824"/>
            <a:ext cx="2952328" cy="177139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1887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12968" cy="1728192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ru-RU" sz="2400" dirty="0"/>
              <a:t>Храм Покрова Пресвятой Богородицы в станице Тамань Темрюкского района был основан в 1793 году пришедшими на Тамань казаками. Это первая на Кубани казачья православная церковь (была освящена в 1794 году).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691680" y="1988840"/>
            <a:ext cx="5420369" cy="4065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трелка вверх 4">
            <a:hlinkClick r:id="rId3" action="ppaction://hlinksldjump"/>
          </p:cNvPr>
          <p:cNvSpPr/>
          <p:nvPr/>
        </p:nvSpPr>
        <p:spPr>
          <a:xfrm>
            <a:off x="8388564" y="5847794"/>
            <a:ext cx="730796" cy="865473"/>
          </a:xfrm>
          <a:prstGeom prst="upArrow">
            <a:avLst/>
          </a:prstGeom>
          <a:solidFill>
            <a:srgbClr val="4E67C8"/>
          </a:solidFill>
          <a:ln w="15875" cap="flat" cmpd="sng" algn="ctr">
            <a:solidFill>
              <a:srgbClr val="4E67C8">
                <a:shade val="50000"/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2050" name="Picture 2" descr="C:\Users\Сергей\Desktop\учит года 2014\тамань\88us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6116918"/>
            <a:ext cx="6162048" cy="67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7186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ертикальный свиток 3">
            <a:hlinkClick r:id="rId4" action="ppaction://hlinksldjump" highlightClick="1"/>
            <a:hlinkHover r:id="" action="ppaction://noaction" highlightClick="1"/>
          </p:cNvPr>
          <p:cNvSpPr/>
          <p:nvPr/>
        </p:nvSpPr>
        <p:spPr>
          <a:xfrm>
            <a:off x="399694" y="1975604"/>
            <a:ext cx="2333947" cy="1813436"/>
          </a:xfrm>
          <a:prstGeom prst="verticalScroll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Святой источник Преподобного </a:t>
            </a:r>
            <a:r>
              <a:rPr lang="ru-RU" sz="2000" b="1" dirty="0"/>
              <a:t>Феодосия Кавказского</a:t>
            </a:r>
          </a:p>
        </p:txBody>
      </p:sp>
      <p:sp>
        <p:nvSpPr>
          <p:cNvPr id="2" name="Вертикальный свиток 1">
            <a:hlinkClick r:id="rId5" action="ppaction://hlinksldjump"/>
            <a:hlinkHover r:id="" action="ppaction://noaction" highlightClick="1"/>
          </p:cNvPr>
          <p:cNvSpPr/>
          <p:nvPr/>
        </p:nvSpPr>
        <p:spPr>
          <a:xfrm>
            <a:off x="3275719" y="3279372"/>
            <a:ext cx="2333947" cy="1368152"/>
          </a:xfrm>
          <a:prstGeom prst="verticalScroll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Комплекс</a:t>
            </a:r>
            <a:br>
              <a:rPr lang="ru-RU" sz="2000" b="1" dirty="0" smtClean="0"/>
            </a:br>
            <a:r>
              <a:rPr lang="ru-RU" sz="2000" b="1" dirty="0" smtClean="0"/>
              <a:t>«Святая ручка»</a:t>
            </a:r>
            <a:endParaRPr lang="ru-RU" sz="2000" b="1" dirty="0"/>
          </a:p>
        </p:txBody>
      </p:sp>
      <p:sp>
        <p:nvSpPr>
          <p:cNvPr id="5" name="Вертикальный свиток 4">
            <a:hlinkClick r:id="rId6" action="ppaction://hlinksldjump" highlightClick="1"/>
            <a:hlinkHover r:id="" action="ppaction://noaction" highlightClick="1"/>
          </p:cNvPr>
          <p:cNvSpPr/>
          <p:nvPr/>
        </p:nvSpPr>
        <p:spPr>
          <a:xfrm>
            <a:off x="6340863" y="4869159"/>
            <a:ext cx="2479609" cy="1790253"/>
          </a:xfrm>
          <a:prstGeom prst="verticalScroll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Святой источник Илии-пророка в Апшеронском </a:t>
            </a:r>
            <a:r>
              <a:rPr lang="ru-RU" sz="2000" b="1" dirty="0" smtClean="0"/>
              <a:t>районе</a:t>
            </a:r>
            <a:endParaRPr lang="ru-RU" sz="2000" b="1" dirty="0"/>
          </a:p>
        </p:txBody>
      </p:sp>
      <p:sp>
        <p:nvSpPr>
          <p:cNvPr id="8" name="Стрелка вверх 7">
            <a:hlinkClick r:id="rId7" action="ppaction://hlinksldjump"/>
            <a:hlinkHover r:id="" action="ppaction://noaction" highlightClick="1"/>
          </p:cNvPr>
          <p:cNvSpPr/>
          <p:nvPr/>
        </p:nvSpPr>
        <p:spPr>
          <a:xfrm>
            <a:off x="254601" y="6083349"/>
            <a:ext cx="648072" cy="57606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274560" y="3105658"/>
            <a:ext cx="2400249" cy="161948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3">
            <a:hlinkClick r:id="rId4" action="ppaction://hlinksldjump" highlightClick="1"/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38092" y="116631"/>
            <a:ext cx="2399800" cy="18002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3074" name="Picture 2" descr="C:\Users\Сергей\Desktop\конкурс 2014\102495010_4107848_525c7203cb30.gif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100392" y="116631"/>
            <a:ext cx="936104" cy="150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hlinkClick r:id="rId5" action="ppaction://hlinksldjump"/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241226" y="1412776"/>
            <a:ext cx="2402935" cy="18001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zvuki_prirody_-_lesnoy_ruchey_(zaycev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2" cstate="email"/>
          <a:stretch>
            <a:fillRect/>
          </a:stretch>
        </p:blipFill>
        <p:spPr>
          <a:xfrm>
            <a:off x="3428992" y="5786454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8335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54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2" y="197751"/>
            <a:ext cx="8112224" cy="1359041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 marL="18288" indent="0">
              <a:buNone/>
            </a:pPr>
            <a:r>
              <a:rPr lang="ru-RU" dirty="0"/>
              <a:t> Прямоугольное в плане здание, </a:t>
            </a:r>
            <a:r>
              <a:rPr lang="ru-RU" dirty="0" err="1"/>
              <a:t>окруженно</a:t>
            </a:r>
            <a:r>
              <a:rPr lang="ru-RU" dirty="0"/>
              <a:t> галереей из ионических колонн. Вместо главы - световой фонарь. Звонница построена в 1865 в форме казачьей сторожевой вышки. Церковь </a:t>
            </a:r>
            <a:r>
              <a:rPr lang="ru-RU" dirty="0" err="1"/>
              <a:t>однопрестольная</a:t>
            </a:r>
            <a:r>
              <a:rPr lang="ru-RU" dirty="0"/>
              <a:t>, в советские годы не закрывалась.</a:t>
            </a:r>
          </a:p>
        </p:txBody>
      </p:sp>
      <p:pic>
        <p:nvPicPr>
          <p:cNvPr id="7170" name="Picture 2" descr="http://venividi.ru/files/img/9094/2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631883" y="1670096"/>
            <a:ext cx="5705578" cy="4279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трелка вверх 3">
            <a:hlinkClick r:id="rId3" action="ppaction://hlinksldjump" highlightClick="1"/>
          </p:cNvPr>
          <p:cNvSpPr/>
          <p:nvPr/>
        </p:nvSpPr>
        <p:spPr>
          <a:xfrm>
            <a:off x="8388564" y="5847794"/>
            <a:ext cx="730796" cy="865473"/>
          </a:xfrm>
          <a:prstGeom prst="upArrow">
            <a:avLst/>
          </a:prstGeom>
          <a:solidFill>
            <a:srgbClr val="4E67C8"/>
          </a:solidFill>
          <a:ln w="15875" cap="flat" cmpd="sng" algn="ctr">
            <a:solidFill>
              <a:srgbClr val="4E67C8">
                <a:shade val="50000"/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5" name="Picture 2" descr="C:\Users\Сергей\Desktop\учит года 2014\тамань\88us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91773" y="6075133"/>
            <a:ext cx="6162048" cy="67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40693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340883" y="188640"/>
            <a:ext cx="6768752" cy="864096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marL="18288" indent="0" algn="ctr">
              <a:buNone/>
            </a:pPr>
            <a:r>
              <a:rPr lang="ru-RU" b="1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effectLst/>
                <a:latin typeface="Times New Roman" pitchFamily="18" charset="0"/>
                <a:cs typeface="Times New Roman" pitchFamily="18" charset="0"/>
              </a:rPr>
              <a:t>Часовня </a:t>
            </a:r>
            <a:r>
              <a:rPr lang="ru-RU" b="1" dirty="0">
                <a:effectLst/>
                <a:latin typeface="Times New Roman" pitchFamily="18" charset="0"/>
                <a:cs typeface="Times New Roman" pitchFamily="18" charset="0"/>
              </a:rPr>
              <a:t>во имя апостола Андрея Первозванного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547664" y="1320817"/>
            <a:ext cx="6708435" cy="470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трелка вверх 4">
            <a:hlinkClick r:id="rId3" action="ppaction://hlinksldjump" highlightClick="1"/>
          </p:cNvPr>
          <p:cNvSpPr/>
          <p:nvPr/>
        </p:nvSpPr>
        <p:spPr>
          <a:xfrm>
            <a:off x="8388564" y="5847793"/>
            <a:ext cx="730796" cy="865473"/>
          </a:xfrm>
          <a:prstGeom prst="upArrow">
            <a:avLst/>
          </a:prstGeom>
          <a:solidFill>
            <a:srgbClr val="4E67C8"/>
          </a:solidFill>
          <a:ln w="15875" cap="flat" cmpd="sng" algn="ctr">
            <a:solidFill>
              <a:srgbClr val="4E67C8">
                <a:shade val="50000"/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7832" y="1628800"/>
            <a:ext cx="1213051" cy="204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77029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2" y="188640"/>
            <a:ext cx="8064896" cy="1368152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 marL="18288" indent="0" algn="ctr">
              <a:buNone/>
            </a:pPr>
            <a:r>
              <a:rPr lang="ru-RU" b="1" dirty="0"/>
              <a:t>Часовня в </a:t>
            </a:r>
            <a:r>
              <a:rPr lang="ru-RU" b="1" dirty="0" err="1"/>
              <a:t>Атамани</a:t>
            </a:r>
            <a:r>
              <a:rPr lang="ru-RU" b="1" dirty="0"/>
              <a:t> вся из теплого живого дерева, открытая на все четыре стороны белого света, с уникальными иконами стоит на горе. И нескончаемым ручейком поднимаются по ступеням к ней люди.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475656" y="1700808"/>
            <a:ext cx="6624736" cy="4394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7832" y="1854487"/>
            <a:ext cx="1213051" cy="204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трелка вверх 6">
            <a:hlinkClick r:id="rId4" action="ppaction://hlinksldjump" highlightClick="1"/>
          </p:cNvPr>
          <p:cNvSpPr/>
          <p:nvPr/>
        </p:nvSpPr>
        <p:spPr>
          <a:xfrm>
            <a:off x="8388564" y="5847793"/>
            <a:ext cx="730796" cy="865473"/>
          </a:xfrm>
          <a:prstGeom prst="upArrow">
            <a:avLst/>
          </a:prstGeom>
          <a:solidFill>
            <a:srgbClr val="4E67C8"/>
          </a:solidFill>
          <a:ln w="15875" cap="flat" cmpd="sng" algn="ctr">
            <a:solidFill>
              <a:srgbClr val="4E67C8">
                <a:shade val="50000"/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7177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331640" y="404664"/>
            <a:ext cx="7257506" cy="5443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7833" y="1628801"/>
            <a:ext cx="1068612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трелка вверх 4">
            <a:hlinkClick r:id="rId4" action="ppaction://hlinksldjump" highlightClick="1"/>
          </p:cNvPr>
          <p:cNvSpPr/>
          <p:nvPr/>
        </p:nvSpPr>
        <p:spPr>
          <a:xfrm>
            <a:off x="8388564" y="5847793"/>
            <a:ext cx="730796" cy="865473"/>
          </a:xfrm>
          <a:prstGeom prst="upArrow">
            <a:avLst/>
          </a:prstGeom>
          <a:solidFill>
            <a:srgbClr val="4E67C8"/>
          </a:solidFill>
          <a:ln w="15875" cap="flat" cmpd="sng" algn="ctr">
            <a:solidFill>
              <a:srgbClr val="4E67C8">
                <a:shade val="50000"/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237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401094"/>
            <a:ext cx="1017587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76356" y="1521259"/>
            <a:ext cx="8729663" cy="439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702290" y="116632"/>
            <a:ext cx="7560840" cy="1231031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18288" indent="0">
              <a:buNone/>
            </a:pPr>
            <a:r>
              <a:rPr lang="ru-RU" b="1" dirty="0"/>
              <a:t>Подворье </a:t>
            </a:r>
            <a:r>
              <a:rPr lang="ru-RU" b="1" dirty="0" err="1"/>
              <a:t>Саввино-Сторожевского</a:t>
            </a:r>
            <a:r>
              <a:rPr lang="ru-RU" b="1" dirty="0"/>
              <a:t> монастыря с Троицкой церковью в Приазовском Темрюкского района Краснодарского края.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18118" y="1516778"/>
            <a:ext cx="8446137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318118" y="1521259"/>
            <a:ext cx="8180200" cy="5181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трелка вверх 7">
            <a:hlinkClick r:id="rId6" action="ppaction://hlinksldjump" highlightClick="1"/>
          </p:cNvPr>
          <p:cNvSpPr/>
          <p:nvPr/>
        </p:nvSpPr>
        <p:spPr>
          <a:xfrm>
            <a:off x="8388564" y="5847793"/>
            <a:ext cx="730796" cy="865473"/>
          </a:xfrm>
          <a:prstGeom prst="upArrow">
            <a:avLst/>
          </a:prstGeom>
          <a:solidFill>
            <a:srgbClr val="4E67C8"/>
          </a:solidFill>
          <a:ln w="15875" cap="flat" cmpd="sng" algn="ctr">
            <a:solidFill>
              <a:srgbClr val="4E67C8">
                <a:shade val="50000"/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035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27584" y="260648"/>
            <a:ext cx="7704856" cy="1087015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marL="18288" indent="0" algn="ctr">
              <a:buNone/>
            </a:pPr>
            <a:r>
              <a:rPr lang="ru-RU" dirty="0"/>
              <a:t>Жилой корпус подворья </a:t>
            </a:r>
            <a:r>
              <a:rPr lang="ru-RU" dirty="0" err="1"/>
              <a:t>Саввино-Сторожевского</a:t>
            </a:r>
            <a:r>
              <a:rPr lang="ru-RU" dirty="0"/>
              <a:t> монастыря в </a:t>
            </a:r>
            <a:r>
              <a:rPr lang="ru-RU" dirty="0" smtClean="0"/>
              <a:t>Приазовском </a:t>
            </a:r>
            <a:r>
              <a:rPr lang="ru-RU" dirty="0"/>
              <a:t>Темрюкского района Краснодарского края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827583" y="1556792"/>
            <a:ext cx="7482183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трелка вверх 3">
            <a:hlinkClick r:id="rId3" action="ppaction://hlinksldjump" highlightClick="1"/>
          </p:cNvPr>
          <p:cNvSpPr/>
          <p:nvPr/>
        </p:nvSpPr>
        <p:spPr>
          <a:xfrm>
            <a:off x="8388564" y="5847793"/>
            <a:ext cx="730796" cy="865473"/>
          </a:xfrm>
          <a:prstGeom prst="upArrow">
            <a:avLst/>
          </a:prstGeom>
          <a:solidFill>
            <a:srgbClr val="4E67C8"/>
          </a:solidFill>
          <a:ln w="15875" cap="flat" cmpd="sng" algn="ctr">
            <a:solidFill>
              <a:srgbClr val="4E67C8">
                <a:shade val="50000"/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7636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188640"/>
            <a:ext cx="8064896" cy="648072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/>
          <a:p>
            <a:pPr marL="18288" indent="0" algn="ctr">
              <a:buNone/>
            </a:pPr>
            <a:r>
              <a:rPr lang="ru-RU" b="1" dirty="0" smtClean="0"/>
              <a:t>Гостиница (детский приют) </a:t>
            </a:r>
            <a:r>
              <a:rPr lang="ru-RU" b="1" dirty="0"/>
              <a:t>подворья </a:t>
            </a:r>
            <a:r>
              <a:rPr lang="ru-RU" b="1" dirty="0" err="1"/>
              <a:t>Саввино-Сторожевского</a:t>
            </a:r>
            <a:r>
              <a:rPr lang="ru-RU" b="1" dirty="0"/>
              <a:t> монастыря в Приазовском Темрюкского района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467544" y="980728"/>
            <a:ext cx="7894159" cy="571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трелка вверх 4">
            <a:hlinkClick r:id="rId3" action="ppaction://hlinksldjump" highlightClick="1"/>
          </p:cNvPr>
          <p:cNvSpPr/>
          <p:nvPr/>
        </p:nvSpPr>
        <p:spPr>
          <a:xfrm>
            <a:off x="8388564" y="5847793"/>
            <a:ext cx="730796" cy="865473"/>
          </a:xfrm>
          <a:prstGeom prst="upArrow">
            <a:avLst/>
          </a:prstGeom>
          <a:solidFill>
            <a:srgbClr val="4E67C8"/>
          </a:solidFill>
          <a:ln w="15875" cap="flat" cmpd="sng" algn="ctr">
            <a:solidFill>
              <a:srgbClr val="4E67C8">
                <a:shade val="50000"/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0476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11560" y="116632"/>
            <a:ext cx="8136904" cy="1512168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marL="18288" indent="0">
              <a:buNone/>
            </a:pPr>
            <a:r>
              <a:rPr lang="ru-RU" b="1" dirty="0"/>
              <a:t>Крупный </a:t>
            </a:r>
            <a:r>
              <a:rPr lang="ru-RU" b="1" dirty="0" err="1"/>
              <a:t>шестистолпный</a:t>
            </a:r>
            <a:r>
              <a:rPr lang="ru-RU" b="1" dirty="0"/>
              <a:t> </a:t>
            </a:r>
            <a:r>
              <a:rPr lang="ru-RU" b="1" dirty="0" err="1"/>
              <a:t>пятикупольный</a:t>
            </a:r>
            <a:r>
              <a:rPr lang="ru-RU" b="1" dirty="0"/>
              <a:t> трехапсидный храм в духе монастырских соборов XVI-XVII вв. Строится с 2004. В верхнем Троицком храме намечены боковые приделы Сергия Радонежского и Александра Невского.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2700670" y="1700808"/>
            <a:ext cx="3815546" cy="506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611999" y="1680635"/>
            <a:ext cx="7992888" cy="5155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трелка вверх 5">
            <a:hlinkClick r:id="rId4" action="ppaction://hlinksldjump" highlightClick="1"/>
          </p:cNvPr>
          <p:cNvSpPr/>
          <p:nvPr/>
        </p:nvSpPr>
        <p:spPr>
          <a:xfrm>
            <a:off x="8388564" y="5847793"/>
            <a:ext cx="730796" cy="865473"/>
          </a:xfrm>
          <a:prstGeom prst="upArrow">
            <a:avLst/>
          </a:prstGeom>
          <a:solidFill>
            <a:srgbClr val="4E67C8"/>
          </a:solidFill>
          <a:ln w="15875" cap="flat" cmpd="sng" algn="ctr">
            <a:solidFill>
              <a:srgbClr val="4E67C8">
                <a:shade val="50000"/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9625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742728" y="24312"/>
            <a:ext cx="7848872" cy="1152127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18288" indent="0" algn="ctr">
              <a:buNone/>
            </a:pPr>
            <a:r>
              <a:rPr lang="ru-RU" dirty="0" smtClean="0"/>
              <a:t>Интерьер Троицкой </a:t>
            </a:r>
            <a:r>
              <a:rPr lang="ru-RU" dirty="0"/>
              <a:t>церкви подворья </a:t>
            </a:r>
            <a:r>
              <a:rPr lang="ru-RU" dirty="0" err="1"/>
              <a:t>Саввино-Сторожевского</a:t>
            </a:r>
            <a:r>
              <a:rPr lang="ru-RU" dirty="0"/>
              <a:t> монастыря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827584" y="1236579"/>
            <a:ext cx="7420162" cy="5570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931140" y="1276406"/>
            <a:ext cx="7213050" cy="5491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6326" y="188640"/>
            <a:ext cx="9067674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трелка вверх 6">
            <a:hlinkClick r:id="rId5" action="ppaction://hlinksldjump" highlightClick="1"/>
          </p:cNvPr>
          <p:cNvSpPr/>
          <p:nvPr/>
        </p:nvSpPr>
        <p:spPr>
          <a:xfrm>
            <a:off x="8413204" y="5992527"/>
            <a:ext cx="730796" cy="865473"/>
          </a:xfrm>
          <a:prstGeom prst="upArrow">
            <a:avLst/>
          </a:prstGeom>
          <a:solidFill>
            <a:srgbClr val="4E67C8"/>
          </a:solidFill>
          <a:ln w="15875" cap="flat" cmpd="sng" algn="ctr">
            <a:solidFill>
              <a:srgbClr val="4E67C8">
                <a:shade val="50000"/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8429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Сергей\Desktop\презент Святые места Кубани\1014407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7680853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96538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ертикальный свиток 3">
            <a:hlinkClick r:id="rId4" action="ppaction://hlinksldjump" highlightClick="1"/>
          </p:cNvPr>
          <p:cNvSpPr/>
          <p:nvPr/>
        </p:nvSpPr>
        <p:spPr>
          <a:xfrm>
            <a:off x="3319163" y="3221690"/>
            <a:ext cx="2505675" cy="1241584"/>
          </a:xfrm>
          <a:prstGeom prst="verticalScroll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/>
              </a:rPr>
              <a:t>Храм Покрова Пресвятой Богородицы </a:t>
            </a:r>
            <a:endParaRPr kumimoji="0" lang="ru-RU" sz="20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Вертикальный свиток 4">
            <a:hlinkClick r:id="rId5" action="ppaction://hlinksldjump" highlightClick="1"/>
          </p:cNvPr>
          <p:cNvSpPr/>
          <p:nvPr/>
        </p:nvSpPr>
        <p:spPr>
          <a:xfrm>
            <a:off x="467544" y="2110767"/>
            <a:ext cx="2304256" cy="1693069"/>
          </a:xfrm>
          <a:prstGeom prst="verticalScroll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Часовня во имя апостола Андрея Первозванного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Вертикальный свиток 5">
            <a:hlinkClick r:id="rId6" action="ppaction://hlinksldjump" highlightClick="1"/>
          </p:cNvPr>
          <p:cNvSpPr/>
          <p:nvPr/>
        </p:nvSpPr>
        <p:spPr>
          <a:xfrm>
            <a:off x="6323851" y="4797152"/>
            <a:ext cx="2520280" cy="1617821"/>
          </a:xfrm>
          <a:prstGeom prst="verticalScroll">
            <a:avLst/>
          </a:prstGeom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/>
              </a:rPr>
              <a:t>Подворье </a:t>
            </a:r>
            <a:r>
              <a:rPr kumimoji="0" lang="ru-R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/>
              </a:rPr>
              <a:t>Саввино-Сторожевского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/>
              </a:rPr>
              <a:t> монастыря </a:t>
            </a:r>
            <a:endParaRPr kumimoji="0" lang="ru-RU" sz="20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5125" name="Picture 5">
            <a:hlinkClick r:id="rId6" action="ppaction://hlinksldjump" highlightClick="1"/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6419622" y="2780927"/>
            <a:ext cx="2424509" cy="183023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2">
            <a:hlinkClick r:id="rId5" action="ppaction://hlinksldjump" highlightClick="1"/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647452" y="260648"/>
            <a:ext cx="2139721" cy="16991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 descr="C:\Users\Сергей\Desktop\учит года 2014\тамань\12780_20090930_213940.jpg">
            <a:hlinkClick r:id="rId4" action="ppaction://hlinksldjump" highlightClick="1"/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30577" y="1359651"/>
            <a:ext cx="2275047" cy="177738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Сергей\Desktop\конкурс 2014\102495010_4107848_525c7203cb30.gif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100392" y="116631"/>
            <a:ext cx="936104" cy="150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трелка вверх 9">
            <a:hlinkClick r:id="rId11" action="ppaction://hlinksldjump"/>
            <a:hlinkHover r:id="" action="ppaction://noaction" highlightClick="1"/>
          </p:cNvPr>
          <p:cNvSpPr/>
          <p:nvPr/>
        </p:nvSpPr>
        <p:spPr>
          <a:xfrm>
            <a:off x="323416" y="6093296"/>
            <a:ext cx="648072" cy="57606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SHum_voln_-_Eto_svezhie_vspleski_okeanskih_voln_myagkie_shelest_peny_rastekayucshejsya_po_odinokomu_plyazhu_(iPlayer.f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2" cstate="email"/>
          <a:stretch>
            <a:fillRect/>
          </a:stretch>
        </p:blipFill>
        <p:spPr>
          <a:xfrm>
            <a:off x="3786182" y="635795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70218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44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340768"/>
            <a:ext cx="8352928" cy="4975447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18288" indent="0">
              <a:lnSpc>
                <a:spcPct val="150000"/>
              </a:lnSpc>
              <a:buNone/>
            </a:pPr>
            <a:r>
              <a:rPr lang="en-US" dirty="0">
                <a:solidFill>
                  <a:schemeClr val="bg1"/>
                </a:solidFill>
              </a:rPr>
              <a:t>http://kteplu.ru/?p=1516</a:t>
            </a:r>
            <a:endParaRPr lang="ru-RU" dirty="0" smtClean="0">
              <a:solidFill>
                <a:schemeClr val="bg1"/>
              </a:solidFill>
            </a:endParaRPr>
          </a:p>
          <a:p>
            <a:pPr marL="18288" indent="0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bg1"/>
                </a:solidFill>
              </a:rPr>
              <a:t>http</a:t>
            </a:r>
            <a:r>
              <a:rPr lang="en-US" dirty="0">
                <a:solidFill>
                  <a:schemeClr val="bg1"/>
                </a:solidFill>
              </a:rPr>
              <a:t>://</a:t>
            </a:r>
            <a:r>
              <a:rPr lang="en-US" dirty="0" smtClean="0">
                <a:solidFill>
                  <a:schemeClr val="bg1"/>
                </a:solidFill>
              </a:rPr>
              <a:t>www.temples.ru/card.php?ID=17595</a:t>
            </a:r>
            <a:endParaRPr lang="ru-RU" dirty="0" smtClean="0">
              <a:solidFill>
                <a:schemeClr val="bg1"/>
              </a:solidFill>
            </a:endParaRPr>
          </a:p>
          <a:p>
            <a:pPr marL="18288" indent="0">
              <a:lnSpc>
                <a:spcPct val="150000"/>
              </a:lnSpc>
              <a:buNone/>
            </a:pPr>
            <a:r>
              <a:rPr lang="en-US" dirty="0">
                <a:solidFill>
                  <a:schemeClr val="bg1"/>
                </a:solidFill>
              </a:rPr>
              <a:t>http://</a:t>
            </a:r>
            <a:r>
              <a:rPr lang="en-US" dirty="0" smtClean="0">
                <a:solidFill>
                  <a:schemeClr val="bg1"/>
                </a:solidFill>
              </a:rPr>
              <a:t>www.patriarchia.ru/db/text/1534029.html</a:t>
            </a:r>
            <a:endParaRPr lang="ru-RU" dirty="0" smtClean="0">
              <a:solidFill>
                <a:schemeClr val="bg1"/>
              </a:solidFill>
            </a:endParaRPr>
          </a:p>
          <a:p>
            <a:pPr marL="18288" indent="0">
              <a:lnSpc>
                <a:spcPct val="150000"/>
              </a:lnSpc>
              <a:buNone/>
            </a:pPr>
            <a:r>
              <a:rPr lang="ru-RU" dirty="0">
                <a:solidFill>
                  <a:schemeClr val="bg1"/>
                </a:solidFill>
              </a:rPr>
              <a:t>http://www.ruist.ru/index.php/krasnodarskij-kraj/91-istochniki/3127сайт«Святыни России»</a:t>
            </a:r>
          </a:p>
          <a:p>
            <a:pPr marL="18288" indent="0">
              <a:lnSpc>
                <a:spcPct val="150000"/>
              </a:lnSpc>
              <a:buNone/>
            </a:pPr>
            <a:r>
              <a:rPr lang="ru-RU" dirty="0">
                <a:solidFill>
                  <a:schemeClr val="bg1"/>
                </a:solidFill>
              </a:rPr>
              <a:t>http://picsdigest.com/download…</a:t>
            </a:r>
          </a:p>
          <a:p>
            <a:pPr marL="18288" indent="0">
              <a:lnSpc>
                <a:spcPct val="150000"/>
              </a:lnSpc>
              <a:buNone/>
            </a:pPr>
            <a:r>
              <a:rPr lang="ru-RU" dirty="0">
                <a:solidFill>
                  <a:schemeClr val="bg1"/>
                </a:solidFill>
              </a:rPr>
              <a:t>http://school9atk.ucoz.ru/blog…(ребус в </a:t>
            </a:r>
            <a:r>
              <a:rPr lang="ru-RU" dirty="0" err="1">
                <a:solidFill>
                  <a:schemeClr val="bg1"/>
                </a:solidFill>
              </a:rPr>
              <a:t>инд.маршруте</a:t>
            </a:r>
            <a:endParaRPr lang="ru-RU" dirty="0">
              <a:solidFill>
                <a:schemeClr val="bg1"/>
              </a:solidFill>
            </a:endParaRPr>
          </a:p>
          <a:p>
            <a:pPr marL="18288" indent="0">
              <a:lnSpc>
                <a:spcPct val="150000"/>
              </a:lnSpc>
              <a:buNone/>
            </a:pPr>
            <a:r>
              <a:rPr lang="ru-RU" dirty="0">
                <a:solidFill>
                  <a:schemeClr val="bg1"/>
                </a:solidFill>
              </a:rPr>
              <a:t> http://</a:t>
            </a:r>
            <a:r>
              <a:rPr lang="ru-RU" dirty="0" smtClean="0">
                <a:solidFill>
                  <a:schemeClr val="bg1"/>
                </a:solidFill>
              </a:rPr>
              <a:t>www.slavakubani.ru/read.php?id=2820</a:t>
            </a:r>
          </a:p>
          <a:p>
            <a:pPr marL="18288" indent="0">
              <a:buNone/>
            </a:pPr>
            <a:endParaRPr lang="ru-RU" dirty="0" smtClean="0">
              <a:solidFill>
                <a:schemeClr val="bg1"/>
              </a:solidFill>
            </a:endParaRPr>
          </a:p>
          <a:p>
            <a:pPr marL="18288" indent="0">
              <a:buNone/>
            </a:pP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634082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ru-RU" sz="3200" dirty="0" smtClean="0">
                <a:solidFill>
                  <a:schemeClr val="bg1"/>
                </a:solidFill>
              </a:rPr>
              <a:t>Интернет-ресурсы</a:t>
            </a:r>
          </a:p>
        </p:txBody>
      </p:sp>
    </p:spTree>
    <p:extLst>
      <p:ext uri="{BB962C8B-B14F-4D97-AF65-F5344CB8AC3E}">
        <p14:creationId xmlns:p14="http://schemas.microsoft.com/office/powerpoint/2010/main" xmlns="" val="3503522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733715" y="1124744"/>
            <a:ext cx="7344816" cy="4750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4" name="Picture 2" descr="C:\Users\Сергей\Desktop\учит года 2014\Горный\77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273775" y="6014184"/>
            <a:ext cx="6264696" cy="817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0"/>
            <a:ext cx="8070254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Святой источник </a:t>
            </a:r>
            <a:r>
              <a:rPr lang="ru-RU" sz="2800" b="1" dirty="0"/>
              <a:t>Преподобного Феодосия </a:t>
            </a:r>
            <a:r>
              <a:rPr lang="ru-RU" sz="2800" b="1" dirty="0" smtClean="0"/>
              <a:t>Кавказского.</a:t>
            </a:r>
            <a:endParaRPr lang="ru-RU" sz="2800" b="1" dirty="0"/>
          </a:p>
        </p:txBody>
      </p:sp>
      <p:pic>
        <p:nvPicPr>
          <p:cNvPr id="6" name="Рисунок 8" descr="545382.gifаним новый ангел.gif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779533" y="2776726"/>
            <a:ext cx="1016961" cy="10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80963" y="5805264"/>
            <a:ext cx="792163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72090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трелка вверх 3">
            <a:hlinkClick r:id="rId2" action="ppaction://hlinksldjump"/>
          </p:cNvPr>
          <p:cNvSpPr/>
          <p:nvPr/>
        </p:nvSpPr>
        <p:spPr>
          <a:xfrm>
            <a:off x="8244408" y="5847601"/>
            <a:ext cx="730796" cy="86547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Сергей\Pictures\img_0284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381613" y="1744650"/>
            <a:ext cx="6668805" cy="41120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260648"/>
            <a:ext cx="8070254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Святой источник </a:t>
            </a:r>
            <a:r>
              <a:rPr lang="ru-RU" sz="2800" b="1" dirty="0"/>
              <a:t>Преподобного Феодосия Кавказского.</a:t>
            </a:r>
            <a:br>
              <a:rPr lang="ru-RU" sz="2800" b="1" dirty="0"/>
            </a:br>
            <a:r>
              <a:rPr lang="ru-RU" sz="2800" b="1" dirty="0"/>
              <a:t>Посёлок Горный.</a:t>
            </a:r>
          </a:p>
        </p:txBody>
      </p:sp>
      <p:pic>
        <p:nvPicPr>
          <p:cNvPr id="6" name="Picture 2" descr="C:\Users\Сергей\Desktop\учит года 2014\Горный\776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412168" y="5988724"/>
            <a:ext cx="6264696" cy="817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31068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1971</TotalTime>
  <Words>1210</Words>
  <Application>Microsoft Office PowerPoint</Application>
  <PresentationFormat>Экран (4:3)</PresentationFormat>
  <Paragraphs>101</Paragraphs>
  <Slides>70</Slides>
  <Notes>3</Notes>
  <HiddenSlides>61</HiddenSlides>
  <MMClips>4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70</vt:i4>
      </vt:variant>
    </vt:vector>
  </HeadingPairs>
  <TitlesOfParts>
    <vt:vector size="76" baseType="lpstr">
      <vt:lpstr>Тема Office</vt:lpstr>
      <vt:lpstr>1_Тема Office</vt:lpstr>
      <vt:lpstr>Базовая</vt:lpstr>
      <vt:lpstr>1_Базовая</vt:lpstr>
      <vt:lpstr>2_Базовая</vt:lpstr>
      <vt:lpstr>3_Базовая</vt:lpstr>
      <vt:lpstr>Святые места Кубани</vt:lpstr>
      <vt:lpstr>Во время своего третьего путешествия в 40-м году от Рождества Христова апостол Андрей Первозванный с учениками оказался на Северном Кавказе. С этого и начинается история Православной веры на Кубани. 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По мановению  чудной десницы Богородицы на камнях зазеленел барвинок. Склон горы доныне покрыт этим вечнозеленым цветком, больше его нет во всём ущелье.</vt:lpstr>
      <vt:lpstr>Слайд 15</vt:lpstr>
      <vt:lpstr>Слайд 16</vt:lpstr>
      <vt:lpstr>Слайд 17</vt:lpstr>
      <vt:lpstr>Слайд 18</vt:lpstr>
      <vt:lpstr>Источники комплекса «Святая Ручка»  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Святой источник Илии-пророка в Апшеронском районе</vt:lpstr>
      <vt:lpstr>Слайд 29</vt:lpstr>
      <vt:lpstr>Слайд 30</vt:lpstr>
      <vt:lpstr>Ежегодно в ночь с 1 на 2 августа на праздник Илии-пророка к источнику съезжаются тысячи паломников</vt:lpstr>
      <vt:lpstr>Слайд 32</vt:lpstr>
      <vt:lpstr>Слайд 33</vt:lpstr>
      <vt:lpstr>СВЯТО-МИХАЙЛО-АФОНСКАЯ ЗАКУБАНСКАЯ ПУСТЫНЬ</vt:lpstr>
      <vt:lpstr>Слайд 35</vt:lpstr>
      <vt:lpstr>Слайд 36</vt:lpstr>
      <vt:lpstr>Слайд 37</vt:lpstr>
      <vt:lpstr>Купальня</vt:lpstr>
      <vt:lpstr>Слайд 39</vt:lpstr>
      <vt:lpstr>Слайд 40</vt:lpstr>
      <vt:lpstr>Слайд 41</vt:lpstr>
      <vt:lpstr>Свято-Духов мужской монастырь</vt:lpstr>
      <vt:lpstr>Слайд 43</vt:lpstr>
      <vt:lpstr>Слайд 44</vt:lpstr>
      <vt:lpstr>Слайд 45</vt:lpstr>
      <vt:lpstr>Слайд 46</vt:lpstr>
      <vt:lpstr>Слайд 47</vt:lpstr>
      <vt:lpstr>Марие-Магдалининская женская пустьнь</vt:lpstr>
      <vt:lpstr>Слайд 49</vt:lpstr>
      <vt:lpstr>Слайд 50</vt:lpstr>
      <vt:lpstr>Слайд 51</vt:lpstr>
      <vt:lpstr>Слайд 52</vt:lpstr>
      <vt:lpstr>Монастырь "Крестовая пустынь"</vt:lpstr>
      <vt:lpstr>Монастырь "Крестовая пустынь"</vt:lpstr>
      <vt:lpstr>Слайд 55</vt:lpstr>
      <vt:lpstr>Слайд 56</vt:lpstr>
      <vt:lpstr>Слайд 57</vt:lpstr>
      <vt:lpstr>Слайд 58</vt:lpstr>
      <vt:lpstr>Храм Покрова Пресвятой Богородицы в станице Тамань Темрюкского района был основан в 1793 году пришедшими на Тамань казаками. Это первая на Кубани казачья православная церковь (была освящена в 1794 году).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Интернет-ресурсы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Сергей</dc:creator>
  <cp:lastModifiedBy>888</cp:lastModifiedBy>
  <cp:revision>132</cp:revision>
  <dcterms:created xsi:type="dcterms:W3CDTF">2014-04-14T16:00:58Z</dcterms:created>
  <dcterms:modified xsi:type="dcterms:W3CDTF">2014-05-19T07:59:38Z</dcterms:modified>
</cp:coreProperties>
</file>