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4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13BAEA-0D4E-4E76-923B-CB5597B7DAD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A96AA5-046A-4E44-BA4F-7FCF8624F5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/>
              <a:t>Метапредметные</a:t>
            </a:r>
            <a:r>
              <a:rPr lang="ru-RU" sz="3600" b="1" dirty="0"/>
              <a:t> образовательные результаты как инструменты пробного действия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В.К. </a:t>
            </a:r>
            <a:r>
              <a:rPr lang="ru-RU" dirty="0" smtClean="0"/>
              <a:t>Игнатович, </a:t>
            </a:r>
            <a:r>
              <a:rPr lang="ru-RU" dirty="0" err="1" smtClean="0"/>
              <a:t>к.п.н</a:t>
            </a:r>
            <a:r>
              <a:rPr lang="ru-RU" dirty="0" smtClean="0"/>
              <a:t>., доц. </a:t>
            </a:r>
            <a:r>
              <a:rPr lang="ru-RU" dirty="0" err="1" smtClean="0"/>
              <a:t>КубГУ</a:t>
            </a:r>
            <a:endParaRPr lang="ru-RU" dirty="0" smtClean="0"/>
          </a:p>
          <a:p>
            <a:r>
              <a:rPr lang="ru-RU" dirty="0" smtClean="0"/>
              <a:t>г. </a:t>
            </a:r>
            <a:r>
              <a:rPr lang="ru-RU" smtClean="0"/>
              <a:t>Геленджик, 13.02.2017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2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Компетенция</a:t>
            </a:r>
            <a:r>
              <a:rPr lang="ru-RU" sz="2800" dirty="0" smtClean="0"/>
              <a:t> – круг задач, которые должен решать субъект, реализуя предписанные ему функции в рамках исполняемых социальных ролей</a:t>
            </a:r>
          </a:p>
          <a:p>
            <a:r>
              <a:rPr lang="ru-RU" sz="2800" b="1" i="1" dirty="0" smtClean="0"/>
              <a:t>Компетентность</a:t>
            </a:r>
            <a:r>
              <a:rPr lang="ru-RU" sz="2800" dirty="0" smtClean="0"/>
              <a:t> – совокупность мотивов, целей и </a:t>
            </a:r>
            <a:r>
              <a:rPr lang="ru-RU" sz="2800" dirty="0" err="1" smtClean="0"/>
              <a:t>деятельностных</a:t>
            </a:r>
            <a:r>
              <a:rPr lang="ru-RU" sz="2800" dirty="0" smtClean="0"/>
              <a:t> средств, обеспечивающих готовность субъекта осуществлять свою компетенцию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8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Образовательный результат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Собственное достижение ученика</a:t>
            </a:r>
          </a:p>
          <a:p>
            <a:r>
              <a:rPr lang="ru-RU" sz="3200" dirty="0" smtClean="0"/>
              <a:t>Средство его дальнейшего продвижения по индивидуальной образовательной траектории</a:t>
            </a:r>
          </a:p>
          <a:p>
            <a:r>
              <a:rPr lang="ru-RU" sz="3200" dirty="0" smtClean="0"/>
              <a:t>Способ действия, при помощи которого он на этом пути решает различные </a:t>
            </a:r>
            <a:r>
              <a:rPr lang="ru-RU" sz="3200" b="1" i="1" dirty="0" smtClean="0"/>
              <a:t>задачи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5843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образовательных результатов (по ФГОС)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Предметные образовательные результаты – освоенные способы действий, позволяющие решать задачи в границах данного учебного предмета</a:t>
            </a:r>
            <a:endParaRPr lang="ru-RU" dirty="0"/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 – освоенные способы действий, позволяющие решать задачи в различных образовательных областях</a:t>
            </a:r>
          </a:p>
          <a:p>
            <a:r>
              <a:rPr lang="ru-RU" dirty="0" smtClean="0"/>
              <a:t>Личностные образовательные результаты - </a:t>
            </a:r>
            <a:r>
              <a:rPr lang="ru-RU" dirty="0">
                <a:solidFill>
                  <a:prstClr val="black"/>
                </a:solidFill>
              </a:rPr>
              <a:t>освоенные способы действий, позволяющие решать </a:t>
            </a:r>
            <a:r>
              <a:rPr lang="ru-RU" dirty="0" smtClean="0">
                <a:solidFill>
                  <a:prstClr val="black"/>
                </a:solidFill>
              </a:rPr>
              <a:t>жизненные задачи в широком контексте социализации и самоопределения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8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задачи нам приходится решать?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Учебная задача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Решается в стандартной (максимум – измененной) ситуации</a:t>
            </a:r>
          </a:p>
          <a:p>
            <a:r>
              <a:rPr lang="ru-RU" dirty="0" smtClean="0"/>
              <a:t>Не требует преобразования заданной ситуации самим учеником</a:t>
            </a:r>
          </a:p>
          <a:p>
            <a:r>
              <a:rPr lang="ru-RU" dirty="0" smtClean="0"/>
              <a:t>Достижение требуемого результата ГАРАНТИРОВАНО при грамотном использовании известного способа действий</a:t>
            </a:r>
          </a:p>
          <a:p>
            <a:r>
              <a:rPr lang="ru-RU" dirty="0" smtClean="0"/>
              <a:t>«Требуемое» и «Искомое» полностью совпадают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Проектная задача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Решается в не(до)определенной ситуации</a:t>
            </a:r>
          </a:p>
          <a:p>
            <a:r>
              <a:rPr lang="ru-RU" dirty="0" smtClean="0"/>
              <a:t>Обязательно требует преобразования этой ситуации самим учеником</a:t>
            </a:r>
          </a:p>
          <a:p>
            <a:r>
              <a:rPr lang="ru-RU" dirty="0" smtClean="0"/>
              <a:t>Достижение требуемого результата НЕ ГАРАНТИРОВАНО, даже если все делается «правильно»</a:t>
            </a:r>
          </a:p>
          <a:p>
            <a:r>
              <a:rPr lang="ru-RU" dirty="0" smtClean="0"/>
              <a:t>«Требуемое» и «Искомое» НЕ совпадают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Существенное различение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Решение учебной задачи предполагает совершение пробного действия, которое, будучи сформированным, далее используется только в таких же ситуациях</a:t>
            </a:r>
          </a:p>
          <a:p>
            <a:r>
              <a:rPr lang="ru-RU" sz="2800" dirty="0" smtClean="0"/>
              <a:t>Решение проектной задачи предполагает совершение пробного действия, которое, будучи сформированным, далее превращается в инструмент последующих пробных действий в новых ситуациях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27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Логика решения проектной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Понимание сути и причин происхождения решаемой задачи</a:t>
            </a:r>
          </a:p>
          <a:p>
            <a:r>
              <a:rPr lang="ru-RU" dirty="0" smtClean="0"/>
              <a:t>Анализ ситуации, в которой решается проектная задача, и получение доказательств невозможности ее решения в заданной ситуации с использованием известных средств</a:t>
            </a:r>
          </a:p>
          <a:p>
            <a:r>
              <a:rPr lang="ru-RU" dirty="0" smtClean="0"/>
              <a:t>Выбор и освоение нового средства</a:t>
            </a:r>
          </a:p>
          <a:p>
            <a:r>
              <a:rPr lang="ru-RU" dirty="0" smtClean="0"/>
              <a:t>Применение нового средства в преобразованной ситуации</a:t>
            </a:r>
          </a:p>
          <a:p>
            <a:r>
              <a:rPr lang="ru-RU" dirty="0" smtClean="0"/>
              <a:t>Оценка полученного результата</a:t>
            </a:r>
          </a:p>
          <a:p>
            <a:r>
              <a:rPr lang="ru-RU" dirty="0" smtClean="0"/>
              <a:t>Рефлексия процесса решения проектной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Алгоритм решения проектной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Обсуждение задачи</a:t>
            </a:r>
          </a:p>
          <a:p>
            <a:r>
              <a:rPr lang="ru-RU" dirty="0" smtClean="0"/>
              <a:t>Формулирование запроса на недостающую информацию</a:t>
            </a:r>
          </a:p>
          <a:p>
            <a:r>
              <a:rPr lang="ru-RU" dirty="0" smtClean="0"/>
              <a:t>Поиск и обработка информации</a:t>
            </a:r>
          </a:p>
          <a:p>
            <a:r>
              <a:rPr lang="ru-RU" dirty="0" smtClean="0"/>
              <a:t>Выдвижение гипотез (идей)</a:t>
            </a:r>
          </a:p>
          <a:p>
            <a:r>
              <a:rPr lang="ru-RU" dirty="0" smtClean="0"/>
              <a:t>Выбор и применение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средств</a:t>
            </a:r>
          </a:p>
          <a:p>
            <a:r>
              <a:rPr lang="ru-RU" dirty="0" smtClean="0"/>
              <a:t>Планирование работы в индивидуально-групповых форматах</a:t>
            </a:r>
          </a:p>
          <a:p>
            <a:r>
              <a:rPr lang="ru-RU" dirty="0" smtClean="0"/>
              <a:t>Построение коммуникаций</a:t>
            </a:r>
          </a:p>
          <a:p>
            <a:r>
              <a:rPr lang="ru-RU" dirty="0" smtClean="0"/>
              <a:t>Осуществление плана действий</a:t>
            </a:r>
          </a:p>
          <a:p>
            <a:r>
              <a:rPr lang="ru-RU" dirty="0" smtClean="0"/>
              <a:t>Создание продукта, запечатлевающего найденный способ решения задачи</a:t>
            </a:r>
          </a:p>
          <a:p>
            <a:r>
              <a:rPr lang="ru-RU" dirty="0" smtClean="0"/>
              <a:t>Защите продукта в общении с экспертами</a:t>
            </a:r>
          </a:p>
          <a:p>
            <a:r>
              <a:rPr lang="ru-RU" dirty="0" smtClean="0"/>
              <a:t>Групповая 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95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Оцениваемые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Способность понимать и «удерживать» задачу на протяжении всего времени ее решения</a:t>
            </a:r>
          </a:p>
          <a:p>
            <a:r>
              <a:rPr lang="ru-RU" dirty="0" smtClean="0"/>
              <a:t>Способность грамотно формулировать запросы на недостающую информацию и использовать средства ее автоматизированного поиска</a:t>
            </a:r>
          </a:p>
          <a:p>
            <a:r>
              <a:rPr lang="ru-RU" dirty="0" smtClean="0"/>
              <a:t>Способность продуцировать идеи</a:t>
            </a:r>
          </a:p>
          <a:p>
            <a:r>
              <a:rPr lang="ru-RU" dirty="0" smtClean="0"/>
              <a:t>Способность эффективно использовать интеллектуальные и др. средства решения задачи</a:t>
            </a:r>
          </a:p>
          <a:p>
            <a:r>
              <a:rPr lang="ru-RU" dirty="0" smtClean="0"/>
              <a:t>Способность строить продуктивные коммуникации с партнерами и поддерживать «командный дух» общей работы</a:t>
            </a:r>
          </a:p>
          <a:p>
            <a:r>
              <a:rPr lang="ru-RU" dirty="0" smtClean="0"/>
              <a:t>Способность создавать полезный продукт и защищать его в оппонирующей аудитории</a:t>
            </a:r>
          </a:p>
          <a:p>
            <a:r>
              <a:rPr lang="ru-RU" dirty="0" smtClean="0"/>
              <a:t>Способность адекватно оценивать достигнутые индивидуальные и общие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2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303</TotalTime>
  <Words>448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Ясность</vt:lpstr>
      <vt:lpstr>Метапредметные образовательные результаты как инструменты пробного действия</vt:lpstr>
      <vt:lpstr>Компетентностный подход в образовании</vt:lpstr>
      <vt:lpstr>Образовательный результат – это…</vt:lpstr>
      <vt:lpstr>Виды образовательных результатов (по ФГОС)</vt:lpstr>
      <vt:lpstr>Какие задачи нам приходится решать?</vt:lpstr>
      <vt:lpstr>Существенное различение</vt:lpstr>
      <vt:lpstr>Логика решения проектной задачи</vt:lpstr>
      <vt:lpstr>Алгоритм решения проектной задачи</vt:lpstr>
      <vt:lpstr>Оцениваемые метапредметные образовательные результаты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Метапредметные образовательные результаты как инструменты пробного действия</dc:title>
  <dc:creator>Игнатович</dc:creator>
  <cp:lastModifiedBy>vlad</cp:lastModifiedBy>
  <cp:revision>13</cp:revision>
  <dcterms:created xsi:type="dcterms:W3CDTF">2016-01-11T12:10:30Z</dcterms:created>
  <dcterms:modified xsi:type="dcterms:W3CDTF">2017-02-13T10:33:27Z</dcterms:modified>
</cp:coreProperties>
</file>